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</p:sldMasterIdLst>
  <p:sldIdLst>
    <p:sldId id="257" r:id="rId6"/>
    <p:sldId id="267" r:id="rId7"/>
    <p:sldId id="281" r:id="rId8"/>
    <p:sldId id="268" r:id="rId9"/>
    <p:sldId id="269" r:id="rId10"/>
    <p:sldId id="270" r:id="rId11"/>
    <p:sldId id="279" r:id="rId12"/>
    <p:sldId id="271" r:id="rId13"/>
    <p:sldId id="272" r:id="rId14"/>
    <p:sldId id="273" r:id="rId15"/>
    <p:sldId id="274" r:id="rId16"/>
    <p:sldId id="282" r:id="rId17"/>
    <p:sldId id="283" r:id="rId18"/>
    <p:sldId id="284" r:id="rId19"/>
    <p:sldId id="290" r:id="rId20"/>
    <p:sldId id="288" r:id="rId21"/>
    <p:sldId id="291" r:id="rId22"/>
    <p:sldId id="286" r:id="rId23"/>
    <p:sldId id="287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F83"/>
    <a:srgbClr val="F3BFE4"/>
    <a:srgbClr val="669900"/>
    <a:srgbClr val="ECECEC"/>
    <a:srgbClr val="26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1" autoAdjust="0"/>
    <p:restoredTop sz="94660"/>
  </p:normalViewPr>
  <p:slideViewPr>
    <p:cSldViewPr snapToGrid="0">
      <p:cViewPr>
        <p:scale>
          <a:sx n="150" d="100"/>
          <a:sy n="150" d="100"/>
        </p:scale>
        <p:origin x="-106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full color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322" y="3637725"/>
            <a:ext cx="7492618" cy="654875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322" y="4470400"/>
            <a:ext cx="7492618" cy="52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56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020A8-8D0D-4048-B6A1-D2BD71A6CC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-48683" y="908720"/>
            <a:ext cx="122406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66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12192000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286765" y="6500814"/>
            <a:ext cx="3524275" cy="357187"/>
          </a:xfrm>
          <a:prstGeom prst="rect">
            <a:avLst/>
          </a:prstGeom>
        </p:spPr>
        <p:txBody>
          <a:bodyPr/>
          <a:lstStyle>
            <a:lvl3pPr algn="l">
              <a:buNone/>
              <a:defRPr sz="800"/>
            </a:lvl3pPr>
          </a:lstStyle>
          <a:p>
            <a:pPr lvl="2"/>
            <a:r>
              <a:rPr lang="en-US" dirty="0" smtClean="0"/>
              <a:t>Page  </a:t>
            </a:r>
            <a:fld id="{58BBF5A3-B350-4A2F-B4C7-0849B83071CD}" type="slidenum">
              <a:rPr lang="en-US" smtClean="0"/>
              <a:pPr lvl="2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61676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020A8-8D0D-4048-B6A1-D2BD71A6CC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knock out white logo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91322" y="3637725"/>
            <a:ext cx="7492618" cy="654875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91322" y="4470400"/>
            <a:ext cx="7492618" cy="52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287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8424" y="431799"/>
            <a:ext cx="9975376" cy="513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rgbClr val="263C5C"/>
                </a:solidFill>
              </a:defRPr>
            </a:lvl1pPr>
          </a:lstStyle>
          <a:p>
            <a:r>
              <a:rPr lang="en-US" dirty="0" smtClean="0"/>
              <a:t>Click to edit agenda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78424" y="1530626"/>
            <a:ext cx="9975376" cy="357363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63C5C"/>
                </a:solidFill>
              </a:defRPr>
            </a:lvl1pPr>
            <a:lvl2pPr>
              <a:defRPr sz="1800">
                <a:solidFill>
                  <a:srgbClr val="263C5C"/>
                </a:solidFill>
              </a:defRPr>
            </a:lvl2pPr>
            <a:lvl3pPr>
              <a:defRPr sz="1600">
                <a:solidFill>
                  <a:srgbClr val="263C5C"/>
                </a:solidFill>
              </a:defRPr>
            </a:lvl3pPr>
            <a:lvl4pPr>
              <a:defRPr sz="1400">
                <a:solidFill>
                  <a:srgbClr val="263C5C"/>
                </a:solidFill>
              </a:defRPr>
            </a:lvl4pPr>
            <a:lvl5pPr>
              <a:defRPr sz="1400">
                <a:solidFill>
                  <a:srgbClr val="263C5C"/>
                </a:solidFill>
              </a:defRPr>
            </a:lvl5pPr>
          </a:lstStyle>
          <a:p>
            <a:pPr lvl="0"/>
            <a:r>
              <a:rPr lang="en-US" dirty="0" smtClean="0"/>
              <a:t>Click to edit subject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3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8424" y="434817"/>
            <a:ext cx="8761863" cy="5732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baseline="0">
                <a:solidFill>
                  <a:srgbClr val="263C5C"/>
                </a:solidFill>
              </a:defRPr>
            </a:lvl1pPr>
          </a:lstStyle>
          <a:p>
            <a:r>
              <a:rPr lang="en-US" dirty="0" smtClean="0"/>
              <a:t>Click to edit divider page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2264177"/>
            <a:ext cx="12192000" cy="459382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63C5C"/>
                </a:solidFill>
              </a:defRPr>
            </a:lvl1pPr>
            <a:lvl2pPr>
              <a:defRPr sz="1800">
                <a:solidFill>
                  <a:srgbClr val="263C5C"/>
                </a:solidFill>
              </a:defRPr>
            </a:lvl2pPr>
            <a:lvl3pPr>
              <a:defRPr sz="1600">
                <a:solidFill>
                  <a:srgbClr val="263C5C"/>
                </a:solidFill>
              </a:defRPr>
            </a:lvl3pPr>
            <a:lvl4pPr>
              <a:defRPr sz="1400">
                <a:solidFill>
                  <a:srgbClr val="263C5C"/>
                </a:solidFill>
              </a:defRPr>
            </a:lvl4pPr>
            <a:lvl5pPr>
              <a:defRPr sz="1400">
                <a:solidFill>
                  <a:srgbClr val="263C5C"/>
                </a:solidFill>
              </a:defRPr>
            </a:lvl5pPr>
          </a:lstStyle>
          <a:p>
            <a:pPr lvl="0"/>
            <a:r>
              <a:rPr lang="en-US" dirty="0" smtClean="0"/>
              <a:t>Click to edit subject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1392071" y="1096057"/>
            <a:ext cx="8761863" cy="4715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263C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divider page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07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78424" y="1157689"/>
            <a:ext cx="8802806" cy="502474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63C5C"/>
                </a:solidFill>
              </a:defRPr>
            </a:lvl1pPr>
            <a:lvl2pPr>
              <a:defRPr sz="1800">
                <a:solidFill>
                  <a:srgbClr val="263C5C"/>
                </a:solidFill>
              </a:defRPr>
            </a:lvl2pPr>
            <a:lvl3pPr>
              <a:defRPr sz="1600">
                <a:solidFill>
                  <a:srgbClr val="263C5C"/>
                </a:solidFill>
              </a:defRPr>
            </a:lvl3pPr>
            <a:lvl4pPr>
              <a:defRPr sz="1400">
                <a:solidFill>
                  <a:srgbClr val="263C5C"/>
                </a:solidFill>
              </a:defRPr>
            </a:lvl4pPr>
            <a:lvl5pPr>
              <a:defRPr sz="1400">
                <a:solidFill>
                  <a:srgbClr val="263C5C"/>
                </a:solidFill>
              </a:defRPr>
            </a:lvl5pPr>
          </a:lstStyle>
          <a:p>
            <a:pPr lvl="0"/>
            <a:r>
              <a:rPr lang="en-US" dirty="0" smtClean="0"/>
              <a:t>Click to edit subject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378424" y="431799"/>
            <a:ext cx="8802806" cy="508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rgbClr val="263C5C"/>
                </a:solidFill>
              </a:defRPr>
            </a:lvl1pPr>
          </a:lstStyle>
          <a:p>
            <a:r>
              <a:rPr lang="en-US" dirty="0" smtClean="0"/>
              <a:t>Click to edit agenda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98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jec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78424" y="1665026"/>
            <a:ext cx="5186149" cy="439446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63C5C"/>
                </a:solidFill>
              </a:defRPr>
            </a:lvl1pPr>
            <a:lvl2pPr>
              <a:defRPr sz="1800">
                <a:solidFill>
                  <a:srgbClr val="263C5C"/>
                </a:solidFill>
              </a:defRPr>
            </a:lvl2pPr>
            <a:lvl3pPr>
              <a:defRPr sz="1600">
                <a:solidFill>
                  <a:srgbClr val="263C5C"/>
                </a:solidFill>
              </a:defRPr>
            </a:lvl3pPr>
            <a:lvl4pPr>
              <a:defRPr sz="1400">
                <a:solidFill>
                  <a:srgbClr val="263C5C"/>
                </a:solidFill>
              </a:defRPr>
            </a:lvl4pPr>
            <a:lvl5pPr>
              <a:defRPr sz="1400">
                <a:solidFill>
                  <a:srgbClr val="263C5C"/>
                </a:solidFill>
              </a:defRPr>
            </a:lvl5pPr>
          </a:lstStyle>
          <a:p>
            <a:pPr lvl="0"/>
            <a:r>
              <a:rPr lang="en-US" dirty="0" smtClean="0"/>
              <a:t>Click to edit subject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824663" y="1665026"/>
            <a:ext cx="4734991" cy="439446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63C5C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78424" y="431799"/>
            <a:ext cx="8802806" cy="508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rgbClr val="263C5C"/>
                </a:solidFill>
              </a:defRPr>
            </a:lvl1pPr>
          </a:lstStyle>
          <a:p>
            <a:r>
              <a:rPr lang="en-US" dirty="0" smtClean="0"/>
              <a:t>Click to edit agenda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69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ject with mo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75510" y="1665027"/>
            <a:ext cx="2579427" cy="391690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63C5C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96000" y="1665027"/>
            <a:ext cx="2579427" cy="391690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63C5C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416490" y="1665027"/>
            <a:ext cx="2579427" cy="391690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63C5C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6980" y="1665027"/>
            <a:ext cx="2579427" cy="391690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263C5C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378424" y="431799"/>
            <a:ext cx="8802806" cy="508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baseline="0">
                <a:solidFill>
                  <a:srgbClr val="263C5C"/>
                </a:solidFill>
              </a:defRPr>
            </a:lvl1pPr>
          </a:lstStyle>
          <a:p>
            <a:r>
              <a:rPr lang="en-US" dirty="0" smtClean="0"/>
              <a:t>Click to edit agenda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6037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05469" y="3548419"/>
            <a:ext cx="8802806" cy="5732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solidFill>
                  <a:srgbClr val="263C5C"/>
                </a:solidFill>
              </a:defRPr>
            </a:lvl1pPr>
          </a:lstStyle>
          <a:p>
            <a:r>
              <a:rPr lang="en-US" dirty="0" smtClean="0"/>
              <a:t>Click to edit end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00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83" y="3276600"/>
            <a:ext cx="12240683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5597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5" name="Text Box 3"/>
          <p:cNvSpPr txBox="1">
            <a:spLocks noChangeArrowheads="1"/>
          </p:cNvSpPr>
          <p:nvPr/>
        </p:nvSpPr>
        <p:spPr bwMode="auto">
          <a:xfrm>
            <a:off x="527051" y="1196975"/>
            <a:ext cx="113305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prstClr val="black"/>
                </a:solidFill>
                <a:latin typeface="Arial" pitchFamily="34" charset="0"/>
              </a:rPr>
              <a:t>	</a:t>
            </a:r>
          </a:p>
        </p:txBody>
      </p:sp>
      <p:pic>
        <p:nvPicPr>
          <p:cNvPr id="6" name="Picture 14" descr="Gulf-BG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45"/>
          <a:stretch>
            <a:fillRect/>
          </a:stretch>
        </p:blipFill>
        <p:spPr bwMode="auto">
          <a:xfrm>
            <a:off x="-48683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020A8-8D0D-4048-B6A1-D2BD71A6CC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76597" y="116633"/>
            <a:ext cx="3536161" cy="103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7711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14.jpe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91322" y="3510725"/>
            <a:ext cx="7492618" cy="856562"/>
          </a:xfrm>
        </p:spPr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Gulf Energy Development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91322" y="4394582"/>
            <a:ext cx="7492618" cy="627794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2018 Business Plan</a:t>
            </a:r>
          </a:p>
          <a:p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6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91996" y="1543738"/>
            <a:ext cx="7880827" cy="2837762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>
            <a:solidFill>
              <a:sysClr val="window" lastClr="FFFFFF">
                <a:lumMod val="50000"/>
              </a:sysClr>
            </a:solidFill>
            <a:prstDash val="dash"/>
          </a:ln>
        </p:spPr>
        <p:txBody>
          <a:bodyPr wrap="square" rtlCol="0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Continuous development on IT key Capabilities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Drive performance of IT team through the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Capability redesign for 2017 (IT-Refocus 2017), </a:t>
            </a: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Shifting from service mindset to all 5 key pillars of Capability design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Action Plan to Support Gulf’s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35377" y="3673768"/>
            <a:ext cx="1507825" cy="885829"/>
          </a:xfrm>
          <a:prstGeom prst="rect">
            <a:avLst/>
          </a:prstGeom>
          <a:solidFill>
            <a:srgbClr val="9BBB59">
              <a:lumMod val="75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35377" y="5857042"/>
            <a:ext cx="1507826" cy="870328"/>
          </a:xfrm>
          <a:prstGeom prst="rect">
            <a:avLst/>
          </a:prstGeom>
          <a:solidFill>
            <a:srgbClr val="8064A2">
              <a:lumMod val="50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Society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70973" y="1374330"/>
            <a:ext cx="8411278" cy="5353041"/>
          </a:xfrm>
          <a:prstGeom prst="rect">
            <a:avLst/>
          </a:prstGeom>
          <a:noFill/>
          <a:ln w="12700" cap="flat" cmpd="sng" algn="ctr">
            <a:solidFill>
              <a:srgbClr val="984807"/>
            </a:solidFill>
            <a:prstDash val="solid"/>
          </a:ln>
          <a:effectLst/>
        </p:spPr>
        <p:txBody>
          <a:bodyPr rtlCol="0" anchor="ctr"/>
          <a:lstStyle/>
          <a:p>
            <a:pPr marL="403225" marR="0" lvl="1" indent="-17462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ngsana Ne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35377" y="2522258"/>
            <a:ext cx="1507825" cy="895924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2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35377" y="1357767"/>
            <a:ext cx="1507825" cy="908054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libri" panose="020F0502020204030204" pitchFamily="34" charset="0"/>
                <a:cs typeface="AngsanaUPC" panose="02020603050405020304" pitchFamily="18" charset="-34"/>
              </a:rPr>
              <a:t>Growth</a:t>
            </a:r>
            <a:endParaRPr lang="en-US" sz="1400" b="1" dirty="0">
              <a:latin typeface="Calibri" panose="020F0502020204030204" pitchFamily="34" charset="0"/>
              <a:cs typeface="AngsanaUPC" panose="02020603050405020304" pitchFamily="18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35376" y="4715627"/>
            <a:ext cx="1507825" cy="907627"/>
          </a:xfrm>
          <a:prstGeom prst="rect">
            <a:avLst/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812398" y="5029957"/>
            <a:ext cx="232449" cy="278965"/>
          </a:xfrm>
          <a:prstGeom prst="rightArrow">
            <a:avLst/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91996" y="4499569"/>
            <a:ext cx="7880827" cy="991261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>
            <a:solidFill>
              <a:sysClr val="window" lastClr="FFFFFF">
                <a:lumMod val="50000"/>
              </a:sysClr>
            </a:solidFill>
            <a:prstDash val="dash"/>
          </a:ln>
        </p:spPr>
        <p:txBody>
          <a:bodyPr wrap="square" rtlCol="0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Development plan for IT individual and Network</a:t>
            </a:r>
            <a:r>
              <a:rPr kumimoji="0" lang="en-US" sz="1600" b="1" i="0" u="sng" strike="noStrike" kern="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of Sharing</a:t>
            </a: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1400" b="1" u="sng" kern="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Clear development plan for IT individual both technical and non-technical skills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and promote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Network of sharing internally and externally (Group of IT super users )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98940" y="2555236"/>
            <a:ext cx="5466936" cy="1725892"/>
            <a:chOff x="4620039" y="2522258"/>
            <a:chExt cx="5466936" cy="1725892"/>
          </a:xfrm>
        </p:grpSpPr>
        <p:sp>
          <p:nvSpPr>
            <p:cNvPr id="21" name="TextBox 20"/>
            <p:cNvSpPr txBox="1"/>
            <p:nvPr/>
          </p:nvSpPr>
          <p:spPr>
            <a:xfrm>
              <a:off x="4905693" y="2522258"/>
              <a:ext cx="5181282" cy="17258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u="sng" dirty="0" smtClean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 Strategize:</a:t>
              </a:r>
              <a:r>
                <a:rPr lang="en-GB" sz="1200" b="1" dirty="0" smtClean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Deliver 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strategies to enable the Gulf Business  on Key strategies and </a:t>
              </a:r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ambitions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GB" sz="12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u="sng" dirty="0" smtClean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 Engage:</a:t>
              </a:r>
              <a:r>
                <a:rPr lang="en-GB" sz="1200" b="1" dirty="0" smtClean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Partnering 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with key stakeholders to drive the changes of IT initiatives</a:t>
              </a: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u="sng" dirty="0" smtClean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 Engineer: </a:t>
              </a:r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Create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/ develop solutions for business  based on defined processes. </a:t>
              </a: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u="sng" dirty="0" smtClean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Deliver: </a:t>
              </a:r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End-to-End process and understanding of project lifecycle and management</a:t>
              </a: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u="sng" dirty="0" smtClean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 Service:</a:t>
              </a:r>
              <a:r>
                <a:rPr lang="en-GB" sz="1200" b="1" dirty="0" smtClean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Excellence 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in service delivery </a:t>
              </a:r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to achieve the best result and customer feedback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  <a:p>
              <a:pPr marL="227013" lvl="0" indent="-115888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  <a:p>
              <a:pPr marL="287338" lvl="0" indent="-112713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endPara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  <a:p>
              <a:pPr marL="287338" lvl="0" indent="-112713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0039" y="2522258"/>
              <a:ext cx="285654" cy="1725892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3291995" y="5623254"/>
            <a:ext cx="7880827" cy="991261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>
            <a:solidFill>
              <a:sysClr val="window" lastClr="FFFFFF">
                <a:lumMod val="50000"/>
              </a:sysClr>
            </a:solidFill>
            <a:prstDash val="dash"/>
          </a:ln>
        </p:spPr>
        <p:txBody>
          <a:bodyPr wrap="square" rtlCol="0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u="sng" kern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Centralization of IT </a:t>
            </a:r>
            <a:r>
              <a:rPr lang="en-US" sz="1600" b="1" u="sng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officers</a:t>
            </a:r>
            <a:endParaRPr lang="en-US" sz="1600" b="1" u="sng" kern="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600" b="1" u="sng" kern="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improve the effectiveness and efficiency of IT officers to better serve the organization </a:t>
            </a:r>
            <a:r>
              <a:rPr 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adjusting the org chart where IT officers will dotted-line report to IT HQ (with 30-50% KPI setup and evaluated)</a:t>
            </a:r>
            <a:endParaRPr kumimoji="0" lang="en-US" sz="14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090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Action Plan to Support Gulf’s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48440" y="3673768"/>
            <a:ext cx="1507825" cy="885829"/>
          </a:xfrm>
          <a:prstGeom prst="rect">
            <a:avLst/>
          </a:prstGeom>
          <a:solidFill>
            <a:srgbClr val="9BBB59">
              <a:lumMod val="75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Finance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121534" y="1374330"/>
            <a:ext cx="8373780" cy="5353041"/>
          </a:xfrm>
          <a:prstGeom prst="rect">
            <a:avLst/>
          </a:prstGeom>
          <a:noFill/>
          <a:ln w="12700" cap="flat" cmpd="sng" algn="ctr">
            <a:solidFill>
              <a:srgbClr val="984807"/>
            </a:solidFill>
            <a:prstDash val="solid"/>
          </a:ln>
          <a:effectLst/>
        </p:spPr>
        <p:txBody>
          <a:bodyPr rtlCol="0" anchor="ctr"/>
          <a:lstStyle/>
          <a:p>
            <a:pPr marL="403225" marR="0" lvl="1" indent="-17462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ngsana Ne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48440" y="2522258"/>
            <a:ext cx="1507825" cy="895924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2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48440" y="1357767"/>
            <a:ext cx="1507825" cy="908054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libri" panose="020F0502020204030204" pitchFamily="34" charset="0"/>
                <a:cs typeface="AngsanaUPC" panose="02020603050405020304" pitchFamily="18" charset="-34"/>
              </a:rPr>
              <a:t>Growth</a:t>
            </a:r>
            <a:endParaRPr lang="en-US" sz="1400" b="1" dirty="0">
              <a:latin typeface="Calibri" panose="020F0502020204030204" pitchFamily="34" charset="0"/>
              <a:cs typeface="AngsanaUPC" panose="02020603050405020304" pitchFamily="18" charset="-3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6928" y="4815183"/>
            <a:ext cx="1530507" cy="870328"/>
          </a:xfrm>
          <a:prstGeom prst="rect">
            <a:avLst/>
          </a:prstGeom>
          <a:solidFill>
            <a:srgbClr val="F79646">
              <a:lumMod val="50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6927" y="5819744"/>
            <a:ext cx="1529337" cy="907627"/>
          </a:xfrm>
          <a:prstGeom prst="rect">
            <a:avLst/>
          </a:prstGeom>
          <a:solidFill>
            <a:srgbClr val="8064A2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Society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836833" y="6134074"/>
            <a:ext cx="232449" cy="278965"/>
          </a:xfrm>
          <a:prstGeom prst="rightArrow">
            <a:avLst/>
          </a:prstGeom>
          <a:solidFill>
            <a:srgbClr val="8064A2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89288" y="1562571"/>
            <a:ext cx="7978479" cy="959687"/>
          </a:xfrm>
          <a:prstGeom prst="rect">
            <a:avLst/>
          </a:prstGeom>
          <a:solidFill>
            <a:srgbClr val="8064A2">
              <a:lumMod val="20000"/>
              <a:lumOff val="80000"/>
            </a:srgbClr>
          </a:solidFill>
          <a:ln>
            <a:solidFill>
              <a:sysClr val="window" lastClr="FFFFFF">
                <a:lumMod val="50000"/>
              </a:sysClr>
            </a:solidFill>
            <a:prstDash val="dash"/>
          </a:ln>
        </p:spPr>
        <p:txBody>
          <a:bodyPr wrap="square" rtlCol="0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Corporate CSR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Encouragement and support from IT department for employees to join the Corporate’s CSR programs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and potentially bring in IT expertise to support the programs. 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52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Proposed 2018 KPI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244298" y="1282890"/>
          <a:ext cx="9742666" cy="465263"/>
        </p:xfrm>
        <a:graphic>
          <a:graphicData uri="http://schemas.openxmlformats.org/drawingml/2006/table">
            <a:tbl>
              <a:tblPr firstRow="1" bandRow="1"/>
              <a:tblGrid>
                <a:gridCol w="416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52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Goals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baseline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</a:t>
                      </a:r>
                      <a:endParaRPr lang="en-US" sz="1000" b="1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Outstanding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017495"/>
              </p:ext>
            </p:extLst>
          </p:nvPr>
        </p:nvGraphicFramePr>
        <p:xfrm>
          <a:off x="1244298" y="1866591"/>
          <a:ext cx="9742666" cy="878231"/>
        </p:xfrm>
        <a:graphic>
          <a:graphicData uri="http://schemas.openxmlformats.org/drawingml/2006/table">
            <a:tbl>
              <a:tblPr firstRow="1" bandRow="1"/>
              <a:tblGrid>
                <a:gridCol w="416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782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Mobility for all Financial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approval system. 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Completed within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Aug-18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Completed within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Jul-18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Completed within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Jun-18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301006"/>
              </p:ext>
            </p:extLst>
          </p:nvPr>
        </p:nvGraphicFramePr>
        <p:xfrm>
          <a:off x="1237840" y="2864983"/>
          <a:ext cx="9750134" cy="936104"/>
        </p:xfrm>
        <a:graphic>
          <a:graphicData uri="http://schemas.openxmlformats.org/drawingml/2006/table">
            <a:tbl>
              <a:tblPr firstRow="1" bandRow="1"/>
              <a:tblGrid>
                <a:gridCol w="42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61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AMD Mobility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Dashboard and Analytics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Completed within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Nov-18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Completed within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Oct-18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Completed within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Sep-18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862992"/>
              </p:ext>
            </p:extLst>
          </p:nvPr>
        </p:nvGraphicFramePr>
        <p:xfrm>
          <a:off x="1235405" y="3905914"/>
          <a:ext cx="9752949" cy="847725"/>
        </p:xfrm>
        <a:graphic>
          <a:graphicData uri="http://schemas.openxmlformats.org/drawingml/2006/table">
            <a:tbl>
              <a:tblPr firstRow="1" bandRow="1"/>
              <a:tblGrid>
                <a:gridCol w="426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20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of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Applications to support business process of various departments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80% Completion according to timeline of business owners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85%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Completion according to timeline of business owners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90% Completion according to timeline of business owners  with  more than 90% of user satisfaction</a:t>
                      </a:r>
                    </a:p>
                    <a:p>
                      <a:pPr algn="ctr" rtl="0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95587"/>
              </p:ext>
            </p:extLst>
          </p:nvPr>
        </p:nvGraphicFramePr>
        <p:xfrm>
          <a:off x="1237840" y="4875989"/>
          <a:ext cx="9750134" cy="808165"/>
        </p:xfrm>
        <a:graphic>
          <a:graphicData uri="http://schemas.openxmlformats.org/drawingml/2006/table">
            <a:tbl>
              <a:tblPr firstRow="1" bandRow="1"/>
              <a:tblGrid>
                <a:gridCol w="42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8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Service SLA and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Customer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Feedback (VOC)</a:t>
                      </a:r>
                      <a:endParaRPr lang="en-US" sz="1100" b="0" kern="120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80% of Service Level Agreement and less than 20% negative voice of customer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85% of Service Level Agreement and less than 15% negative voice of customer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90% of Service Level Agreement and less than 10% negative voice of customer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10224"/>
              </p:ext>
            </p:extLst>
          </p:nvPr>
        </p:nvGraphicFramePr>
        <p:xfrm>
          <a:off x="1232337" y="5806504"/>
          <a:ext cx="9754627" cy="828759"/>
        </p:xfrm>
        <a:graphic>
          <a:graphicData uri="http://schemas.openxmlformats.org/drawingml/2006/table">
            <a:tbl>
              <a:tblPr firstRow="1" bandRow="1"/>
              <a:tblGrid>
                <a:gridCol w="416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71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8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Infrastructure improvement with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improvement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on cost effectiveness</a:t>
                      </a:r>
                      <a:endParaRPr lang="en-US" sz="1100" b="0" kern="120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algn="ctr" defTabSz="914400" rtl="0" eaLnBrk="1" fontAlgn="t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Successful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Implementation of new infrastructure within Sep-18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Successful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Implementation of new infrastructure within Aug-18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Successful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Implementation of new infrastructure within Jul-18 with improvement on cost effectiveness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0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Proposed 2018 KPI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244298" y="1282890"/>
          <a:ext cx="9742666" cy="465263"/>
        </p:xfrm>
        <a:graphic>
          <a:graphicData uri="http://schemas.openxmlformats.org/drawingml/2006/table">
            <a:tbl>
              <a:tblPr firstRow="1" bandRow="1"/>
              <a:tblGrid>
                <a:gridCol w="416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52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Goals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baseline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</a:t>
                      </a:r>
                      <a:endParaRPr lang="en-US" sz="1000" b="1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Outstanding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551995"/>
              </p:ext>
            </p:extLst>
          </p:nvPr>
        </p:nvGraphicFramePr>
        <p:xfrm>
          <a:off x="1244298" y="1846355"/>
          <a:ext cx="9750134" cy="936104"/>
        </p:xfrm>
        <a:graphic>
          <a:graphicData uri="http://schemas.openxmlformats.org/drawingml/2006/table">
            <a:tbl>
              <a:tblPr firstRow="1" bandRow="1"/>
              <a:tblGrid>
                <a:gridCol w="42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61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Audit, Compliance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Rectification of all findings from Audit, Compliance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timeline</a:t>
                      </a:r>
                      <a:endParaRPr 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Rectification of all findings at least 1 months prior to timeline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909913"/>
              </p:ext>
            </p:extLst>
          </p:nvPr>
        </p:nvGraphicFramePr>
        <p:xfrm>
          <a:off x="1244298" y="2932007"/>
          <a:ext cx="9750134" cy="936104"/>
        </p:xfrm>
        <a:graphic>
          <a:graphicData uri="http://schemas.openxmlformats.org/drawingml/2006/table">
            <a:tbl>
              <a:tblPr firstRow="1" bandRow="1"/>
              <a:tblGrid>
                <a:gridCol w="423821">
                  <a:extLst>
                    <a:ext uri="{9D8B030D-6E8A-4147-A177-3AD203B41FA5}">
                      <a16:colId xmlns:a16="http://schemas.microsoft.com/office/drawing/2014/main" val="2900162879"/>
                    </a:ext>
                  </a:extLst>
                </a:gridCol>
                <a:gridCol w="2248307">
                  <a:extLst>
                    <a:ext uri="{9D8B030D-6E8A-4147-A177-3AD203B41FA5}">
                      <a16:colId xmlns:a16="http://schemas.microsoft.com/office/drawing/2014/main" val="3860660673"/>
                    </a:ext>
                  </a:extLst>
                </a:gridCol>
                <a:gridCol w="999248">
                  <a:extLst>
                    <a:ext uri="{9D8B030D-6E8A-4147-A177-3AD203B41FA5}">
                      <a16:colId xmlns:a16="http://schemas.microsoft.com/office/drawing/2014/main" val="3722396819"/>
                    </a:ext>
                  </a:extLst>
                </a:gridCol>
                <a:gridCol w="2165037">
                  <a:extLst>
                    <a:ext uri="{9D8B030D-6E8A-4147-A177-3AD203B41FA5}">
                      <a16:colId xmlns:a16="http://schemas.microsoft.com/office/drawing/2014/main" val="2502069193"/>
                    </a:ext>
                  </a:extLst>
                </a:gridCol>
                <a:gridCol w="1998496">
                  <a:extLst>
                    <a:ext uri="{9D8B030D-6E8A-4147-A177-3AD203B41FA5}">
                      <a16:colId xmlns:a16="http://schemas.microsoft.com/office/drawing/2014/main" val="801164122"/>
                    </a:ext>
                  </a:extLst>
                </a:gridCol>
                <a:gridCol w="1915225">
                  <a:extLst>
                    <a:ext uri="{9D8B030D-6E8A-4147-A177-3AD203B41FA5}">
                      <a16:colId xmlns:a16="http://schemas.microsoft.com/office/drawing/2014/main" val="1365458165"/>
                    </a:ext>
                  </a:extLst>
                </a:gridCol>
              </a:tblGrid>
              <a:tr h="9361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Security 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testing by certified external vendor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Rectification of all</a:t>
                      </a:r>
                      <a:r>
                        <a:rPr 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findings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Oct-18</a:t>
                      </a:r>
                      <a:endParaRPr 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Rectification of all</a:t>
                      </a:r>
                      <a:r>
                        <a:rPr 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findings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Sep-18</a:t>
                      </a:r>
                      <a:endParaRPr 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Rectification of all 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findings</a:t>
                      </a:r>
                      <a:r>
                        <a:rPr 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Aug-18</a:t>
                      </a:r>
                      <a:endParaRPr 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algn="ctr" rtl="0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707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58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2018 Internal Resource Allocation (RACI Chart)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736"/>
          <a:stretch/>
        </p:blipFill>
        <p:spPr>
          <a:xfrm>
            <a:off x="4045253" y="2022129"/>
            <a:ext cx="400578" cy="404958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7359" b="28799"/>
          <a:stretch/>
        </p:blipFill>
        <p:spPr>
          <a:xfrm>
            <a:off x="5566797" y="2038562"/>
            <a:ext cx="429053" cy="3856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1514" y="2015606"/>
            <a:ext cx="372659" cy="4114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1358" y="2023371"/>
            <a:ext cx="366771" cy="40371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18" b="-2662"/>
          <a:stretch/>
        </p:blipFill>
        <p:spPr>
          <a:xfrm>
            <a:off x="5213267" y="2013631"/>
            <a:ext cx="373956" cy="42449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7066" y="2015606"/>
            <a:ext cx="396150" cy="41148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866" y="2038561"/>
            <a:ext cx="377220" cy="3885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189" b="10586"/>
          <a:stretch/>
        </p:blipFill>
        <p:spPr>
          <a:xfrm>
            <a:off x="6755237" y="2027522"/>
            <a:ext cx="369273" cy="3995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65" r="-6046" b="15320"/>
          <a:stretch/>
        </p:blipFill>
        <p:spPr>
          <a:xfrm>
            <a:off x="7124510" y="2004106"/>
            <a:ext cx="417068" cy="41599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3149" y="2022128"/>
            <a:ext cx="376751" cy="41599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5960" y="2011166"/>
            <a:ext cx="356503" cy="4159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202" y="2022128"/>
            <a:ext cx="377661" cy="40495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7"/>
          <a:stretch/>
        </p:blipFill>
        <p:spPr>
          <a:xfrm>
            <a:off x="9425864" y="2011166"/>
            <a:ext cx="371492" cy="4159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3" r="10117" b="14335"/>
          <a:stretch/>
        </p:blipFill>
        <p:spPr>
          <a:xfrm>
            <a:off x="8634339" y="2010720"/>
            <a:ext cx="418041" cy="4163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6"/>
          <a:srcRect l="2546" t="6418" r="76182" b="71791"/>
          <a:stretch/>
        </p:blipFill>
        <p:spPr>
          <a:xfrm>
            <a:off x="7547742" y="2038561"/>
            <a:ext cx="335110" cy="388525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13575"/>
              </p:ext>
            </p:extLst>
          </p:nvPr>
        </p:nvGraphicFramePr>
        <p:xfrm>
          <a:off x="1293436" y="1113062"/>
          <a:ext cx="8503920" cy="568452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7179405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142945504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9144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Resource Allocation </a:t>
                      </a:r>
                    </a:p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Total headcounts</a:t>
                      </a:r>
                    </a:p>
                  </a:txBody>
                  <a:tcPr marL="45720" marR="4572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vert="vert2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Aticha A</a:t>
                      </a:r>
                      <a:r>
                        <a:rPr lang="en-US" sz="800" b="1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SVP, Head of</a:t>
                      </a:r>
                      <a:r>
                        <a:rPr lang="en-US" sz="800" b="1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IT</a:t>
                      </a:r>
                      <a:endParaRPr lang="en-US" sz="8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Ply 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VP, Infra / End User</a:t>
                      </a:r>
                      <a:endParaRPr lang="en-US" sz="800" b="0" kern="1200" dirty="0" smtClean="0">
                        <a:solidFill>
                          <a:schemeClr val="tx1"/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Surachai 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AVP App Support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Thanatip N.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Senior IT Admin Officer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Sakulrat T.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Project Manager</a:t>
                      </a:r>
                      <a:endParaRPr lang="en-US" sz="800" b="1" kern="1200" dirty="0" smtClean="0">
                        <a:solidFill>
                          <a:schemeClr val="tx1"/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Sunonthacha P.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ERP Business Analyst</a:t>
                      </a:r>
                      <a:endParaRPr lang="en-US" sz="800" b="0" kern="1200" dirty="0" smtClean="0">
                        <a:solidFill>
                          <a:schemeClr val="tx1"/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Methawan 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ERP Business Analyst</a:t>
                      </a:r>
                      <a:endParaRPr lang="en-US" sz="800" b="0" kern="1200" dirty="0" smtClean="0">
                        <a:solidFill>
                          <a:schemeClr val="tx1"/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Suveecha P.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 Developer</a:t>
                      </a: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Preecha J.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 Developer</a:t>
                      </a: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Nuntawat W.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System Analyst / Support</a:t>
                      </a:r>
                      <a:endParaRPr lang="en-US" sz="800" b="0" u="sng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Khomkorn K.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 Administrator</a:t>
                      </a:r>
                      <a:endParaRPr lang="en-US" sz="800" b="0" u="sng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Suwatchai K.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 Administrator</a:t>
                      </a:r>
                      <a:endParaRPr lang="en-US" sz="800" b="0" u="sng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Somnuek H.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Network</a:t>
                      </a:r>
                      <a:r>
                        <a:rPr lang="en-US" sz="800" b="1" u="none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Engineer</a:t>
                      </a:r>
                      <a:endParaRPr lang="en-US" sz="800" b="1" u="none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Suleeporn C.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Support</a:t>
                      </a: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kern="1200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Poempon 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Support</a:t>
                      </a:r>
                    </a:p>
                  </a:txBody>
                  <a:tcPr marL="45720" marR="45720" marT="91440" marB="9144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l"/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l"/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vert="vert27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69577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marB="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IT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Strategy 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marB="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IT Compliance and Audit</a:t>
                      </a: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858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marB="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IT Project Management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35910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marB="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IT Budget</a:t>
                      </a: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81965"/>
                  </a:ext>
                </a:extLst>
              </a:tr>
              <a:tr h="122806">
                <a:tc row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r>
                        <a:rPr lang="en-US" sz="10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2018 Projects</a:t>
                      </a: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vert="vert27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Mobility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for Financial Transactions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62047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AMD Dashboard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694843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Digital Touchscreen for meeting room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147432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Angsana New"/>
                        </a:rPr>
                        <a:t>Infrastructure cloud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Angsana New"/>
                        </a:rPr>
                        <a:t> 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Angsana New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318530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SAP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for GEC group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76881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IT Security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Test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034341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vert="vert27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Other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IT In-house Applications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412312"/>
                  </a:ext>
                </a:extLst>
              </a:tr>
              <a:tr h="122806">
                <a:tc rowSpan="8"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r>
                        <a:rPr lang="en-US" sz="10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Enhancement</a:t>
                      </a: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vert="vert27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CRM Enhancement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924848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HR Recruitment/Learning Enhancement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965235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Video Con Adoption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873405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Finance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BI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n-US" sz="800" b="1" kern="12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A/R</a:t>
                      </a:r>
                      <a:endParaRPr lang="en-US" sz="800" b="1" kern="12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715426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DMS 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779001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Inventory/Asset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Management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901037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External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Website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660458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vert="vert27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Intranet and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Content Management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34110"/>
                  </a:ext>
                </a:extLst>
              </a:tr>
              <a:tr h="122806">
                <a:tc row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r>
                        <a:rPr lang="en-US" sz="10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Service</a:t>
                      </a:r>
                      <a:r>
                        <a:rPr lang="en-US" sz="10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Mgt.</a:t>
                      </a: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vert="vert27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Infrastructure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Management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 defTabSz="914400" rtl="0" eaLnBrk="1" latinLnBrk="0" hangingPunct="1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 defTabSz="914400" rtl="0" eaLnBrk="1" latinLnBrk="0" hangingPunct="1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 defTabSz="914400" rtl="0" eaLnBrk="1" latinLnBrk="0" hangingPunct="1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643054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DMS and engineer system</a:t>
                      </a: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320591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SAP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and other FIN systems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24903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HR System</a:t>
                      </a:r>
                      <a:r>
                        <a:rPr lang="en-US" sz="8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Management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n-US" sz="800" b="1" kern="12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A/R</a:t>
                      </a:r>
                      <a:endParaRPr lang="en-US" sz="800" b="1" kern="12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295532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Service Management</a:t>
                      </a: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88779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IT Communication</a:t>
                      </a: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348042"/>
                  </a:ext>
                </a:extLst>
              </a:tr>
              <a:tr h="122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8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IT Administration/Purchasing</a:t>
                      </a:r>
                    </a:p>
                  </a:txBody>
                  <a:tcPr marL="45720" marR="45720" marB="0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800" b="1" kern="12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Angsana New"/>
                        </a:rPr>
                        <a:t>A/R</a:t>
                      </a: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algn="ctr"/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B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133017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00197"/>
              </p:ext>
            </p:extLst>
          </p:nvPr>
        </p:nvGraphicFramePr>
        <p:xfrm>
          <a:off x="10181230" y="3740282"/>
          <a:ext cx="2010770" cy="1188720"/>
        </p:xfrm>
        <a:graphic>
          <a:graphicData uri="http://schemas.openxmlformats.org/drawingml/2006/table">
            <a:tbl>
              <a:tblPr firstRow="1" bandRow="1"/>
              <a:tblGrid>
                <a:gridCol w="2010770">
                  <a:extLst>
                    <a:ext uri="{9D8B030D-6E8A-4147-A177-3AD203B41FA5}">
                      <a16:colId xmlns:a16="http://schemas.microsoft.com/office/drawing/2014/main" val="98337427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Responsible (Assigned to do the work)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Accountable (Ultimate ownership)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Consulted (before</a:t>
                      </a:r>
                      <a:r>
                        <a:rPr lang="en-US" sz="9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decision is taken</a:t>
                      </a:r>
                      <a:r>
                        <a:rPr lang="en-US" sz="9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Informed</a:t>
                      </a:r>
                    </a:p>
                    <a:p>
                      <a:endParaRPr lang="en-US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088136"/>
                  </a:ext>
                </a:extLst>
              </a:tr>
            </a:tbl>
          </a:graphicData>
        </a:graphic>
      </p:graphicFrame>
      <p:sp>
        <p:nvSpPr>
          <p:cNvPr id="48" name="Rectangle 47"/>
          <p:cNvSpPr/>
          <p:nvPr/>
        </p:nvSpPr>
        <p:spPr>
          <a:xfrm>
            <a:off x="9925315" y="4066664"/>
            <a:ext cx="271677" cy="117376"/>
          </a:xfrm>
          <a:prstGeom prst="rect">
            <a:avLst/>
          </a:prstGeom>
          <a:solidFill>
            <a:srgbClr val="1F497D"/>
          </a:solidFill>
          <a:ln w="12700" cap="flat" cmpd="sng" algn="ctr">
            <a:solidFill>
              <a:srgbClr val="9A8B7D">
                <a:lumMod val="50000"/>
              </a:srgb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925314" y="4334642"/>
            <a:ext cx="271677" cy="13080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solidFill>
              <a:srgbClr val="9A8B7D">
                <a:lumMod val="50000"/>
              </a:srgb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925314" y="4608302"/>
            <a:ext cx="271677" cy="13855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9A8B7D">
                <a:lumMod val="50000"/>
              </a:srgb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925316" y="3794744"/>
            <a:ext cx="271677" cy="121318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ysDot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0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8424" y="428719"/>
            <a:ext cx="8802806" cy="5732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IT Project Management Role Swim lane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56737"/>
              </p:ext>
            </p:extLst>
          </p:nvPr>
        </p:nvGraphicFramePr>
        <p:xfrm>
          <a:off x="838998" y="1118607"/>
          <a:ext cx="10030582" cy="5533873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01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337">
                  <a:extLst>
                    <a:ext uri="{9D8B030D-6E8A-4147-A177-3AD203B41FA5}">
                      <a16:colId xmlns:a16="http://schemas.microsoft.com/office/drawing/2014/main" val="2625797480"/>
                    </a:ext>
                  </a:extLst>
                </a:gridCol>
                <a:gridCol w="1503337">
                  <a:extLst>
                    <a:ext uri="{9D8B030D-6E8A-4147-A177-3AD203B41FA5}">
                      <a16:colId xmlns:a16="http://schemas.microsoft.com/office/drawing/2014/main" val="524256912"/>
                    </a:ext>
                  </a:extLst>
                </a:gridCol>
                <a:gridCol w="1503337">
                  <a:extLst>
                    <a:ext uri="{9D8B030D-6E8A-4147-A177-3AD203B41FA5}">
                      <a16:colId xmlns:a16="http://schemas.microsoft.com/office/drawing/2014/main" val="3693655789"/>
                    </a:ext>
                  </a:extLst>
                </a:gridCol>
                <a:gridCol w="1503337">
                  <a:extLst>
                    <a:ext uri="{9D8B030D-6E8A-4147-A177-3AD203B41FA5}">
                      <a16:colId xmlns:a16="http://schemas.microsoft.com/office/drawing/2014/main" val="425842215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Roles</a:t>
                      </a:r>
                      <a:endParaRPr 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1. Initiating</a:t>
                      </a:r>
                      <a:r>
                        <a:rPr lang="en-US" sz="1600" b="1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US" sz="16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2. Planning </a:t>
                      </a:r>
                    </a:p>
                  </a:txBody>
                  <a:tcPr marL="45720" marR="45720" marT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3. Executing</a:t>
                      </a:r>
                    </a:p>
                  </a:txBody>
                  <a:tcPr marL="45720" marR="45720" marT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kern="1200" dirty="0" smtClean="0">
                        <a:solidFill>
                          <a:schemeClr val="tx1"/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4. Closing </a:t>
                      </a:r>
                    </a:p>
                  </a:txBody>
                  <a:tcPr marL="45720" marR="45720" marT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kern="1200" dirty="0" smtClean="0">
                        <a:solidFill>
                          <a:schemeClr val="tx1"/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121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Project Lead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9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9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9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Initiate idea and </a:t>
                      </a:r>
                    </a:p>
                    <a:p>
                      <a:r>
                        <a:rPr lang="en-US" sz="9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Complete Project Charter and send to IT head </a:t>
                      </a: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9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Support Project</a:t>
                      </a:r>
                      <a:r>
                        <a:rPr lang="en-US" sz="9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Manager on Planning Phase</a:t>
                      </a:r>
                      <a:endParaRPr lang="en-US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Oversee the execution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9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</a:t>
                      </a:r>
                      <a:r>
                        <a:rPr lang="en-US" sz="9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Management</a:t>
                      </a:r>
                      <a:endParaRPr lang="en-US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9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After</a:t>
                      </a:r>
                      <a:r>
                        <a:rPr lang="en-US" sz="9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Action Review and Enhancement plan, if needed</a:t>
                      </a:r>
                      <a:endParaRPr lang="en-US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62047"/>
                  </a:ext>
                </a:extLst>
              </a:tr>
              <a:tr h="2791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Project</a:t>
                      </a:r>
                      <a:r>
                        <a:rPr lang="en-US" sz="1200" b="1" kern="1200" baseline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Team</a:t>
                      </a:r>
                      <a:endParaRPr lang="en-US" sz="1200" b="1" kern="1200" dirty="0" smtClean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Complete business requirement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Complete</a:t>
                      </a:r>
                      <a:r>
                        <a:rPr lang="en-US" sz="9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Implementation then</a:t>
                      </a:r>
                      <a:r>
                        <a:rPr lang="en-US" sz="9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c</a:t>
                      </a: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reate</a:t>
                      </a:r>
                      <a:r>
                        <a:rPr lang="en-US" sz="9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test Scenario</a:t>
                      </a: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Hand over to service team, user manual, and IT system Spec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Early life Support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034341"/>
                  </a:ext>
                </a:extLst>
              </a:tr>
              <a:tr h="279121">
                <a:tc rowSpan="2">
                  <a:txBody>
                    <a:bodyPr/>
                    <a:lstStyle/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</a:t>
                      </a:r>
                      <a:r>
                        <a:rPr lang="en-US" sz="1200" b="1" kern="1200" baseline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Project Manager</a:t>
                      </a:r>
                      <a:endParaRPr lang="en-US" sz="1200" b="1" kern="1200" dirty="0" smtClean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85725" marR="0" lvl="0" indent="-85725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Project</a:t>
                      </a:r>
                      <a:r>
                        <a:rPr lang="en-US" sz="9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9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update,  tracking and escalating (if needed)</a:t>
                      </a: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884225"/>
                  </a:ext>
                </a:extLst>
              </a:tr>
              <a:tr h="279121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1200" b="1" kern="1200" dirty="0" smtClean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Kick-off Project</a:t>
                      </a:r>
                      <a:r>
                        <a:rPr lang="en-US" sz="9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with Steering and project team</a:t>
                      </a: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Set</a:t>
                      </a:r>
                      <a:r>
                        <a:rPr lang="en-US" sz="9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up Project Plan with (Resources, Scope, Time and cost) vendor selection, if needed</a:t>
                      </a: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Kick off Execution</a:t>
                      </a:r>
                      <a:r>
                        <a:rPr lang="en-US" sz="9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phase</a:t>
                      </a: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Prepare go-live</a:t>
                      </a: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412312"/>
                  </a:ext>
                </a:extLst>
              </a:tr>
              <a:tr h="2791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en-US" sz="12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Business Team</a:t>
                      </a: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Provide requirement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Test the system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924848"/>
                  </a:ext>
                </a:extLst>
              </a:tr>
              <a:tr h="5264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Business Lead</a:t>
                      </a: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Sign-off</a:t>
                      </a:r>
                      <a:r>
                        <a:rPr lang="en-US" sz="9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requirement </a:t>
                      </a: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Sign-off</a:t>
                      </a:r>
                      <a:r>
                        <a:rPr lang="en-US" sz="9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UAT</a:t>
                      </a: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Approve go-live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n-US" sz="9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34110"/>
                  </a:ext>
                </a:extLst>
              </a:tr>
              <a:tr h="279121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Steering Committee/ IT head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9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Approve</a:t>
                      </a:r>
                      <a:endParaRPr lang="en-US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9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Approve</a:t>
                      </a:r>
                      <a:endParaRPr lang="en-US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Attend Steering Committee</a:t>
                      </a:r>
                    </a:p>
                    <a:p>
                      <a:endParaRPr lang="en-US" sz="9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133017"/>
                  </a:ext>
                </a:extLst>
              </a:tr>
            </a:tbl>
          </a:graphicData>
        </a:graphic>
      </p:graphicFrame>
      <p:pic>
        <p:nvPicPr>
          <p:cNvPr id="5" name="Picture 2" descr="https://m1.behance.net/rendition/modules/53003673/disp/5925b529e39646652dd1df93fe1cc5fb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115436" y="1474157"/>
            <a:ext cx="374296" cy="355354"/>
          </a:xfrm>
          <a:prstGeom prst="rect">
            <a:avLst/>
          </a:prstGeom>
          <a:noFill/>
        </p:spPr>
      </p:pic>
      <p:pic>
        <p:nvPicPr>
          <p:cNvPr id="6" name="Picture 4" descr="D:\Documents and Settings\303023104\My Data\Restricted\GSK\Development\images\55492576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>
            <a:off x="2555728" y="1536604"/>
            <a:ext cx="333191" cy="292907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arrow" w="med" len="med"/>
          </a:ln>
        </p:spPr>
      </p:pic>
      <p:pic>
        <p:nvPicPr>
          <p:cNvPr id="7" name="Picture 4" descr="D:\`703065402_data\Cisco\GSK\images\Prepare-Bank-Reconcilia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0328" y="3433108"/>
            <a:ext cx="338298" cy="33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Documents and Settings\bm662469\Local Settings\Temporary Internet Files\Content.IE5\DXJGOK8M\MC900432664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70569" y="3477587"/>
            <a:ext cx="436411" cy="402721"/>
          </a:xfrm>
          <a:prstGeom prst="rect">
            <a:avLst/>
          </a:prstGeom>
          <a:noFill/>
        </p:spPr>
      </p:pic>
      <p:pic>
        <p:nvPicPr>
          <p:cNvPr id="14" name="Picture 2" descr="D:\Documents and Settings\303023104\My Data\Restricted\GSK\Development\images\approved-stamp-57749653.jpg"/>
          <p:cNvPicPr>
            <a:picLocks noChangeAspect="1" noChangeArrowheads="1"/>
          </p:cNvPicPr>
          <p:nvPr/>
        </p:nvPicPr>
        <p:blipFill>
          <a:blip r:embed="rId6" cstate="print"/>
          <a:srcRect t="5205" b="6798"/>
          <a:stretch>
            <a:fillRect/>
          </a:stretch>
        </p:blipFill>
        <p:spPr bwMode="auto">
          <a:xfrm>
            <a:off x="3763215" y="6085567"/>
            <a:ext cx="506288" cy="36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 descr="D:\Documents and Settings\303023104\My Data\Restricted\GSK\Development\images\55492576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>
            <a:off x="5411667" y="2364382"/>
            <a:ext cx="333191" cy="292907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arrow" w="med" len="med"/>
          </a:ln>
        </p:spPr>
      </p:pic>
      <p:pic>
        <p:nvPicPr>
          <p:cNvPr id="16" name="Picture 4" descr="D:\Documents and Settings\303023104\My Data\Restricted\GSK\Development\images\55492576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>
            <a:off x="6865606" y="2364381"/>
            <a:ext cx="333191" cy="292907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arrow" w="med" len="med"/>
          </a:ln>
        </p:spPr>
      </p:pic>
      <p:pic>
        <p:nvPicPr>
          <p:cNvPr id="17" name="Picture 4" descr="D:\Documents and Settings\303023104\My Data\Restricted\GSK\Development\images\55492576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>
            <a:off x="5398754" y="4502859"/>
            <a:ext cx="333191" cy="292907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arrow" w="med" len="med"/>
          </a:ln>
        </p:spPr>
      </p:pic>
      <p:pic>
        <p:nvPicPr>
          <p:cNvPr id="18" name="Picture 4" descr="D:\Documents and Settings\303023104\My Data\Restricted\GSK\Development\images\55492576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>
            <a:off x="6929717" y="4502858"/>
            <a:ext cx="333191" cy="292907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arrow" w="med" len="med"/>
          </a:ln>
        </p:spPr>
      </p:pic>
      <p:pic>
        <p:nvPicPr>
          <p:cNvPr id="19" name="Picture 2" descr="D:\Documents and Settings\303023104\My Data\Restricted\GSK\Development\images\approved-stamp-57749653.jpg"/>
          <p:cNvPicPr>
            <a:picLocks noChangeAspect="1" noChangeArrowheads="1"/>
          </p:cNvPicPr>
          <p:nvPr/>
        </p:nvPicPr>
        <p:blipFill>
          <a:blip r:embed="rId6" cstate="print"/>
          <a:srcRect t="5205" b="6798"/>
          <a:stretch>
            <a:fillRect/>
          </a:stretch>
        </p:blipFill>
        <p:spPr bwMode="auto">
          <a:xfrm>
            <a:off x="5280702" y="5273999"/>
            <a:ext cx="506288" cy="36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D:\Documents and Settings\303023104\My Data\Restricted\GSK\Development\images\approved-stamp-57749653.jpg"/>
          <p:cNvPicPr>
            <a:picLocks noChangeAspect="1" noChangeArrowheads="1"/>
          </p:cNvPicPr>
          <p:nvPr/>
        </p:nvPicPr>
        <p:blipFill>
          <a:blip r:embed="rId6" cstate="print"/>
          <a:srcRect t="5205" b="6798"/>
          <a:stretch>
            <a:fillRect/>
          </a:stretch>
        </p:blipFill>
        <p:spPr bwMode="auto">
          <a:xfrm>
            <a:off x="6756620" y="5288295"/>
            <a:ext cx="506288" cy="36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D:\Documents and Settings\303023104\My Data\Restricted\GSK\Development\images\approved-stamp-57749653.jpg"/>
          <p:cNvPicPr>
            <a:picLocks noChangeAspect="1" noChangeArrowheads="1"/>
          </p:cNvPicPr>
          <p:nvPr/>
        </p:nvPicPr>
        <p:blipFill>
          <a:blip r:embed="rId6" cstate="print"/>
          <a:srcRect t="5205" b="6798"/>
          <a:stretch>
            <a:fillRect/>
          </a:stretch>
        </p:blipFill>
        <p:spPr bwMode="auto">
          <a:xfrm>
            <a:off x="2221622" y="6055664"/>
            <a:ext cx="506288" cy="36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D:\Documents and Settings\303023104\My Data\Restricted\GSK\Development\images\approved-stamp-57749653.jpg"/>
          <p:cNvPicPr>
            <a:picLocks noChangeAspect="1" noChangeArrowheads="1"/>
          </p:cNvPicPr>
          <p:nvPr/>
        </p:nvPicPr>
        <p:blipFill>
          <a:blip r:embed="rId6" cstate="print"/>
          <a:srcRect t="5205" b="6798"/>
          <a:stretch>
            <a:fillRect/>
          </a:stretch>
        </p:blipFill>
        <p:spPr bwMode="auto">
          <a:xfrm>
            <a:off x="8259374" y="5288295"/>
            <a:ext cx="506288" cy="36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 descr="D:\Documents and Settings\303023104\My Data\Restricted\GSK\Development\images\6100369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16328" y="2332601"/>
            <a:ext cx="268499" cy="32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 descr="D:\Documents and Settings\303023104\My Data\Restricted\GSK\Development\images\55492576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>
            <a:off x="8446014" y="2364381"/>
            <a:ext cx="333191" cy="292907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arrow" w="med" len="med"/>
          </a:ln>
        </p:spPr>
      </p:pic>
      <p:cxnSp>
        <p:nvCxnSpPr>
          <p:cNvPr id="28" name="Elbow Connector 27"/>
          <p:cNvCxnSpPr/>
          <p:nvPr/>
        </p:nvCxnSpPr>
        <p:spPr>
          <a:xfrm rot="16200000" flipH="1">
            <a:off x="248763" y="4055512"/>
            <a:ext cx="3723064" cy="277240"/>
          </a:xfrm>
          <a:prstGeom prst="bentConnector3">
            <a:avLst>
              <a:gd name="adj1" fmla="val 61001"/>
            </a:avLst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555728" y="4194132"/>
            <a:ext cx="0" cy="1861532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722324" y="3678947"/>
            <a:ext cx="1040891" cy="0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069477" y="4305300"/>
            <a:ext cx="0" cy="1750364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rot="5400000" flipH="1" flipV="1">
            <a:off x="3618946" y="4672279"/>
            <a:ext cx="1998017" cy="768761"/>
          </a:xfrm>
          <a:prstGeom prst="bentConnector3">
            <a:avLst>
              <a:gd name="adj1" fmla="val 56197"/>
            </a:avLst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533846" y="4057651"/>
            <a:ext cx="0" cy="361949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 flipV="1">
            <a:off x="5750622" y="2657288"/>
            <a:ext cx="27522" cy="1992025"/>
          </a:xfrm>
          <a:prstGeom prst="bentConnector2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15" idx="3"/>
            <a:endCxn id="19" idx="3"/>
          </p:cNvCxnSpPr>
          <p:nvPr/>
        </p:nvCxnSpPr>
        <p:spPr>
          <a:xfrm>
            <a:off x="5744858" y="2510836"/>
            <a:ext cx="42132" cy="2946787"/>
          </a:xfrm>
          <a:prstGeom prst="bentConnector3">
            <a:avLst>
              <a:gd name="adj1" fmla="val 936478"/>
            </a:avLst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/>
          <p:nvPr/>
        </p:nvCxnSpPr>
        <p:spPr>
          <a:xfrm rot="5400000" flipH="1" flipV="1">
            <a:off x="4801667" y="3902945"/>
            <a:ext cx="2650399" cy="826211"/>
          </a:xfrm>
          <a:prstGeom prst="bentConnector3">
            <a:avLst>
              <a:gd name="adj1" fmla="val 46"/>
            </a:avLst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7063078" y="3005126"/>
            <a:ext cx="0" cy="1497732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7096312" y="4886325"/>
            <a:ext cx="0" cy="53319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/>
          <p:nvPr/>
        </p:nvCxnSpPr>
        <p:spPr>
          <a:xfrm rot="5400000" flipH="1" flipV="1">
            <a:off x="6908174" y="4470939"/>
            <a:ext cx="1597892" cy="771317"/>
          </a:xfrm>
          <a:prstGeom prst="bentConnector3">
            <a:avLst>
              <a:gd name="adj1" fmla="val -72"/>
            </a:avLst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8446014" y="4057651"/>
            <a:ext cx="0" cy="1216348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8765662" y="3005126"/>
            <a:ext cx="0" cy="2259129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8765662" y="2056922"/>
            <a:ext cx="0" cy="307459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875437" y="2510834"/>
            <a:ext cx="849588" cy="0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8974518" y="1958384"/>
            <a:ext cx="436182" cy="0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4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9795289" y="1458863"/>
            <a:ext cx="385941" cy="385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4" descr="D:\Documents and Settings\303023104\My Data\Restricted\GSK\Development\images\55492576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>
            <a:off x="8204989" y="3532493"/>
            <a:ext cx="333191" cy="292907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arrow" w="med" len="med"/>
          </a:ln>
        </p:spPr>
      </p:pic>
      <p:pic>
        <p:nvPicPr>
          <p:cNvPr id="113" name="Picture 5" descr="D:\`suman\GSK\images\Unison-Submission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7372" y="3477587"/>
            <a:ext cx="366560" cy="312888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>
            <a:off x="4069477" y="2135781"/>
            <a:ext cx="0" cy="129732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4" descr="D:\`703065402_data\Cisco\GSK\images\Prepare-Bank-Reconcilia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9004" y="1459865"/>
            <a:ext cx="338298" cy="33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22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321201" y="474130"/>
            <a:ext cx="7543750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2000" b="1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GB" sz="2000" b="1" dirty="0" smtClean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Capability to support Vision</a:t>
            </a:r>
            <a:endParaRPr lang="en-GB" sz="20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17448" y="1274130"/>
            <a:ext cx="8617110" cy="263412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0399" y="1173812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Trusted and recognized </a:t>
            </a:r>
            <a:r>
              <a:rPr lang="en-US" sz="1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as a key </a:t>
            </a:r>
            <a:r>
              <a:rPr lang="en-US" sz="1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business </a:t>
            </a:r>
            <a:r>
              <a:rPr lang="en-US" sz="1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partner </a:t>
            </a:r>
            <a:r>
              <a:rPr lang="en-US" sz="1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who proactively and efficiently supports Gulf business objectives through;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38109" t="42173" r="52242" b="38664"/>
          <a:stretch/>
        </p:blipFill>
        <p:spPr>
          <a:xfrm>
            <a:off x="5515786" y="1863915"/>
            <a:ext cx="532589" cy="572936"/>
          </a:xfrm>
          <a:prstGeom prst="rect">
            <a:avLst/>
          </a:prstGeom>
        </p:spPr>
      </p:pic>
      <p:pic>
        <p:nvPicPr>
          <p:cNvPr id="18" name="Picture 2" descr="ผลการค้นหารูปภาพ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5075" y="1805215"/>
            <a:ext cx="668264" cy="66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682" y="1838830"/>
            <a:ext cx="546817" cy="54681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75562" y="2494029"/>
            <a:ext cx="2116261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Innovation: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Exploiting technology where it matters to drive Gulf business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7295" y="2483497"/>
            <a:ext cx="2923837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Transformation: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Digitally transform the organization to improve business plan and achieve  objectives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35329" y="2499525"/>
            <a:ext cx="223837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Execution: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Execution with right capability, mindset and expertise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873499" y="4329355"/>
            <a:ext cx="6174520" cy="1501245"/>
            <a:chOff x="1115616" y="2780928"/>
            <a:chExt cx="7246959" cy="18002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5616" y="2780928"/>
              <a:ext cx="7246959" cy="18002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63688" y="3573016"/>
              <a:ext cx="433294" cy="43329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78427" y="3611485"/>
              <a:ext cx="437001" cy="43700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88969" y="3302847"/>
              <a:ext cx="485408" cy="43147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143"/>
            <a:stretch/>
          </p:blipFill>
          <p:spPr>
            <a:xfrm>
              <a:off x="3175489" y="3302847"/>
              <a:ext cx="433256" cy="40230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0213"/>
            <a:stretch/>
          </p:blipFill>
          <p:spPr>
            <a:xfrm>
              <a:off x="4539946" y="3598771"/>
              <a:ext cx="444973" cy="4305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96409" y="4633614"/>
            <a:ext cx="1872208" cy="901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3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 </a:t>
            </a:r>
            <a:r>
              <a:rPr lang="en-GB" sz="13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Strategize</a:t>
            </a:r>
            <a:endParaRPr lang="en-GB" sz="1050" dirty="0" smtClean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Deliver strategies to enable the Gulf Business  on Key strategies and ambitions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61547" y="5616220"/>
            <a:ext cx="2127667" cy="1223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3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</a:t>
            </a:r>
            <a:r>
              <a:rPr lang="en-GB" sz="13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Engage</a:t>
            </a:r>
            <a:endParaRPr lang="en-GB" sz="1200" dirty="0" smtClean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Partnering with key stakeholders to drive the changes of IT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initiatives</a:t>
            </a:r>
          </a:p>
          <a:p>
            <a:pPr marL="287338" lvl="0" indent="-112713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Stakeholder Mapping </a:t>
            </a:r>
          </a:p>
          <a:p>
            <a:pPr marL="287338" lvl="0" indent="-112713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Governance Model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4435" y="3730518"/>
            <a:ext cx="2463136" cy="12876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3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 </a:t>
            </a:r>
            <a:r>
              <a:rPr lang="en-GB" sz="13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Engineer</a:t>
            </a:r>
            <a:endParaRPr lang="en-GB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Create/ develop solutions for business  based on defined processes. </a:t>
            </a:r>
            <a:endParaRPr 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227013" lvl="0" indent="-1158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Technical Design and Programming </a:t>
            </a:r>
          </a:p>
          <a:p>
            <a:pPr marL="227013" lvl="0" indent="-1158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37920" y="5650807"/>
            <a:ext cx="2491164" cy="12215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3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 </a:t>
            </a:r>
            <a:r>
              <a:rPr lang="en-GB" sz="13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Deliver</a:t>
            </a:r>
            <a:endParaRPr lang="en-GB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Project Manage, Develop project plans specifying goals, deliverables,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resources</a:t>
            </a:r>
          </a:p>
          <a:p>
            <a:pPr marL="227013" lvl="0" indent="-1158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Project Methodology</a:t>
            </a:r>
          </a:p>
          <a:p>
            <a:pPr marL="227013" lvl="0" indent="-1158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Timeline and resources 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29366" y="4504317"/>
            <a:ext cx="1817816" cy="11891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3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</a:t>
            </a:r>
            <a:r>
              <a:rPr lang="en-GB" sz="13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endParaRPr lang="en-GB" sz="1200" dirty="0" smtClean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Excellence in service delivery on all IT related.  </a:t>
            </a:r>
          </a:p>
          <a:p>
            <a:pPr marL="227013" indent="-1666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Tickets Management (ITLT standard)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55420" y="3284604"/>
            <a:ext cx="104965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21201" y="3419049"/>
            <a:ext cx="7543750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2000" b="1" dirty="0" smtClean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Key Capabilities</a:t>
            </a:r>
            <a:endParaRPr lang="en-GB" sz="20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88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8424" y="428719"/>
            <a:ext cx="8802806" cy="5732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Digital Transformation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378424" y="1855411"/>
          <a:ext cx="9275288" cy="405961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47113">
                  <a:extLst>
                    <a:ext uri="{9D8B030D-6E8A-4147-A177-3AD203B41FA5}">
                      <a16:colId xmlns:a16="http://schemas.microsoft.com/office/drawing/2014/main" val="171794052"/>
                    </a:ext>
                  </a:extLst>
                </a:gridCol>
                <a:gridCol w="3882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196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Digital Transformation </a:t>
                      </a:r>
                      <a:endParaRPr 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vert="vert2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Traditional </a:t>
                      </a:r>
                    </a:p>
                  </a:txBody>
                  <a:tcPr marL="45720" marR="45720" marT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Digital </a:t>
                      </a:r>
                    </a:p>
                  </a:txBody>
                  <a:tcPr marL="45720" marR="45720" marT="0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121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r>
                        <a:rPr lang="en-US" sz="12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Business</a:t>
                      </a:r>
                    </a:p>
                  </a:txBody>
                  <a:tcPr marL="45720" marR="45720" marT="0" vert="vert27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Strategy 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Efficiency</a:t>
                      </a:r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Innovation</a:t>
                      </a:r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62047"/>
                  </a:ext>
                </a:extLst>
              </a:tr>
              <a:tr h="279121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Business </a:t>
                      </a: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 Centric</a:t>
                      </a: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Customer Centric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034341"/>
                  </a:ext>
                </a:extLst>
              </a:tr>
              <a:tr h="2791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Focus</a:t>
                      </a: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Cost Focused</a:t>
                      </a: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Outcome Focused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950438"/>
                  </a:ext>
                </a:extLst>
              </a:tr>
              <a:tr h="279121">
                <a:tc vMerge="1"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vert="vert27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Latency 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</a:t>
                      </a:r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to Real Time</a:t>
                      </a:r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12312"/>
                  </a:ext>
                </a:extLst>
              </a:tr>
              <a:tr h="279121">
                <a:tc rowSpan="3"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r>
                        <a:rPr lang="en-US" sz="12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Human Resources</a:t>
                      </a:r>
                    </a:p>
                  </a:txBody>
                  <a:tcPr marL="45720" marR="45720" marT="0" vert="vert27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Culture</a:t>
                      </a: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Hierarchy</a:t>
                      </a: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Collaboration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924848"/>
                  </a:ext>
                </a:extLst>
              </a:tr>
              <a:tr h="279121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Talent</a:t>
                      </a:r>
                      <a:r>
                        <a:rPr lang="en-US" sz="1400" b="1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resources</a:t>
                      </a:r>
                      <a:endParaRPr lang="en-US" sz="14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</a:t>
                      </a:r>
                      <a:r>
                        <a:rPr lang="en-US" sz="13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Cost </a:t>
                      </a:r>
                      <a:endParaRPr lang="en-US" sz="13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High Skill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65235"/>
                  </a:ext>
                </a:extLst>
              </a:tr>
              <a:tr h="526443">
                <a:tc vMerge="1"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vert="vert27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Policy</a:t>
                      </a: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Rigid,</a:t>
                      </a:r>
                      <a:r>
                        <a:rPr lang="en-US" sz="13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based on distrust</a:t>
                      </a:r>
                      <a:endParaRPr lang="en-US" sz="13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Open, Transparent and Collaborative</a:t>
                      </a:r>
                    </a:p>
                  </a:txBody>
                  <a:tcPr marL="45720" marR="45720" marT="18288" marB="9144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34110"/>
                  </a:ext>
                </a:extLst>
              </a:tr>
              <a:tr h="279121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ctr">
                        <a:buFont typeface="Wingdings" pitchFamily="2" charset="2"/>
                        <a:buNone/>
                      </a:pPr>
                      <a:r>
                        <a:rPr lang="en-US" sz="12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Information</a:t>
                      </a:r>
                    </a:p>
                    <a:p>
                      <a:pPr marL="85725" indent="-85725" algn="ctr">
                        <a:buFont typeface="Wingdings" pitchFamily="2" charset="2"/>
                        <a:buNone/>
                      </a:pPr>
                      <a:r>
                        <a:rPr lang="en-US" sz="12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45720" marR="45720" marT="0" vert="vert270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Business Model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Service Provider</a:t>
                      </a:r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Business Partner</a:t>
                      </a:r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320591"/>
                  </a:ext>
                </a:extLst>
              </a:tr>
              <a:tr h="279121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Technology</a:t>
                      </a: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Legacy</a:t>
                      </a: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Cloud and Mobility 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24903"/>
                  </a:ext>
                </a:extLst>
              </a:tr>
              <a:tr h="279121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Philosophy</a:t>
                      </a: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Default to “No”</a:t>
                      </a: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Default</a:t>
                      </a:r>
                      <a:r>
                        <a:rPr lang="en-US" sz="1300" b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to “Yes”</a:t>
                      </a:r>
                      <a:endParaRPr lang="en-US" sz="13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95532"/>
                  </a:ext>
                </a:extLst>
              </a:tr>
              <a:tr h="2791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Scalability</a:t>
                      </a:r>
                    </a:p>
                  </a:txBody>
                  <a:tcPr marL="45720" marR="45720" marT="18288" marB="9144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Hard and Slow</a:t>
                      </a: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Angsana New"/>
                        </a:defRPr>
                      </a:lvl9pPr>
                    </a:lstStyle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300" b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and Quick</a:t>
                      </a: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ysClr val="windowText" lastClr="000000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133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1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212D1D"/>
              </a:clrFrom>
              <a:clrTo>
                <a:srgbClr val="212D1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6863"/>
                    </a14:imgEffect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9676" y="890861"/>
            <a:ext cx="9658349" cy="596713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4435875" y="3284984"/>
            <a:ext cx="3257505" cy="894556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solidFill>
              <a:srgbClr val="1F497D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Expected Behaviors for Execution </a:t>
            </a:r>
            <a:endParaRPr kumimoji="0" lang="en-US" sz="2000" b="0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9676" y="890860"/>
            <a:ext cx="9658349" cy="5967139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7675919" y="3874430"/>
            <a:ext cx="2651458" cy="2808312"/>
          </a:xfrm>
          <a:prstGeom prst="rect">
            <a:avLst/>
          </a:prstGeom>
          <a:solidFill>
            <a:sysClr val="window" lastClr="FFFFFF">
              <a:alpha val="74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Analogy of</a:t>
            </a:r>
            <a:r>
              <a:rPr kumimoji="0" lang="en-US" sz="1600" b="1" i="0" u="sng" strike="noStrike" kern="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F1 Pit Stop</a:t>
            </a: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Speed and sense of urgency to drive high performance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 quality with no tolerance for errors.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Everyone knows what they are doing 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Teamwork with Trust working environment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Team can be as fast as the slowest one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21201" y="474130"/>
            <a:ext cx="7543750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2000" b="1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Execution: </a:t>
            </a:r>
            <a:r>
              <a:rPr lang="en-GB" sz="2000" dirty="0">
                <a:solidFill>
                  <a:srgbClr val="7777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 team behaviours </a:t>
            </a:r>
            <a:r>
              <a:rPr lang="en-GB" sz="2000" dirty="0" smtClean="0">
                <a:solidFill>
                  <a:srgbClr val="7777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2018&gt;&gt; </a:t>
            </a:r>
            <a:r>
              <a:rPr lang="en-GB" sz="2000" dirty="0">
                <a:solidFill>
                  <a:srgbClr val="7777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F1 Pit stop Analogy</a:t>
            </a:r>
            <a:endParaRPr lang="en-GB" sz="20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321201" y="474130"/>
            <a:ext cx="7543750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2000" b="1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Execution: </a:t>
            </a:r>
            <a:r>
              <a:rPr lang="en-GB" sz="2000" dirty="0" smtClean="0">
                <a:solidFill>
                  <a:srgbClr val="7777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Focus of 2018</a:t>
            </a:r>
            <a:endParaRPr lang="en-GB" sz="2000" dirty="0">
              <a:solidFill>
                <a:srgbClr val="77777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 descr="ผลการค้นหารูปภาพ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0984" y="1229768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49317" y="2052206"/>
            <a:ext cx="43815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Excellence in Execution</a:t>
            </a:r>
            <a:r>
              <a:rPr lang="en-GB" sz="16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Execution with right capability, mindset and expertise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48460" y="4566551"/>
            <a:ext cx="22245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Sense of Urgency 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with </a:t>
            </a:r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Can-do </a:t>
            </a:r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Attitude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Highly Engaging Team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Excited to generate new ideas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Default to “Yes”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endParaRPr lang="en-US" b="1" dirty="0" smtClean="0">
              <a:solidFill>
                <a:schemeClr val="tx2"/>
              </a:solidFill>
              <a:latin typeface="Calibri" pitchFamily="34" charset="0"/>
            </a:endParaRPr>
          </a:p>
          <a:p>
            <a:endParaRPr lang="en-US" b="1" dirty="0">
              <a:solidFill>
                <a:schemeClr val="tx2"/>
              </a:solidFill>
              <a:latin typeface="Calibri" pitchFamily="34" charset="0"/>
            </a:endParaRPr>
          </a:p>
          <a:p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708662" y="4575755"/>
            <a:ext cx="27527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Quality Assurance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with zero tolerance for 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error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Acknowledge Strengths and Weakness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Establish development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0984" y="3463005"/>
            <a:ext cx="918269" cy="9310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1433" y="3463005"/>
            <a:ext cx="960687" cy="8531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697010" y="4551577"/>
            <a:ext cx="22245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Trust and Respects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Open Discussion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Network of sharing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037" y="3409950"/>
            <a:ext cx="1024733" cy="8191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831620" y="2936255"/>
            <a:ext cx="104965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11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2017 Key Achievements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5462" y="1019610"/>
            <a:ext cx="4965558" cy="55861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 to support Business Process</a:t>
            </a:r>
            <a:endParaRPr lang="en-US" sz="16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BI dashboard: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Gulf financial performance accessible by Management team on mobile platform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Recruitment Enhancement: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 improvement on HR requirement process; Mobility platform accessible by candidates and recruiters at anytime by any devices. Also improvement on end-to-end hiring process for our HR team.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CRM (Customer Relationship Management):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to manage relationships of our key stakeholders depicting their demographics, preference,  activities with Gulf and network.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QR Code system for Inventory and Fixed Asset: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Digitally transformed process from manual to QR code automation to improve turnaround time, accuracy, compliance and overall end-to-end process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In-house development of application: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started in 2017, In-house development is proven to be quick and effective approach for some of the application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E-Bidding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E-Reservation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Contracted staff assessment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Year Gift system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Intention Form for IPO offering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Intranet: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landing page for information, news, update and knowledge hub.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 Implementation on Solar </a:t>
            </a: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K2 Implementation for 12 SPPs</a:t>
            </a:r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69937" y="1019610"/>
            <a:ext cx="4965558" cy="24468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Collaboration Tools</a:t>
            </a:r>
            <a:endParaRPr lang="en-US" sz="16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IPTEL</a:t>
            </a: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 improvement on future-proof telephony system with better performance and much less costing model.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 and Audio Conference: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platform set up to support remote conference to reduce cost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promote productivity of time saving. </a:t>
            </a:r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Wireless Screen Sharing (BARCO):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Installed in all meeting room to provide convenience to any devices.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Workplace: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approach of two-way communication tools to promote interaction of all level of employees.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9937" y="3560041"/>
            <a:ext cx="4965558" cy="19082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Infrastructure and End-user Support</a:t>
            </a:r>
            <a:endParaRPr lang="en-US" sz="16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Excellence in service: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of more than 95% for Service Level Agreement and Customer Satisfactory.</a:t>
            </a:r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 and network Availability: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than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0.XX%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 time thru out the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plants and Head Office  IT Infrastructure: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Scalable, Future Proof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cost effective design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9937" y="5561864"/>
            <a:ext cx="4965558" cy="103105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Audit and Compliance</a:t>
            </a:r>
            <a:endParaRPr lang="en-US" sz="16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Audit and IPO: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Successful compliance on all audit both internal and external, also IPO process preparation. </a:t>
            </a:r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87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40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2017 Key Achievements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271916"/>
              </p:ext>
            </p:extLst>
          </p:nvPr>
        </p:nvGraphicFramePr>
        <p:xfrm>
          <a:off x="426614" y="1019175"/>
          <a:ext cx="11298660" cy="5419719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443824">
                  <a:extLst>
                    <a:ext uri="{9D8B030D-6E8A-4147-A177-3AD203B41FA5}">
                      <a16:colId xmlns:a16="http://schemas.microsoft.com/office/drawing/2014/main" val="171794052"/>
                    </a:ext>
                  </a:extLst>
                </a:gridCol>
                <a:gridCol w="3994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7553">
                  <a:extLst>
                    <a:ext uri="{9D8B030D-6E8A-4147-A177-3AD203B41FA5}">
                      <a16:colId xmlns:a16="http://schemas.microsoft.com/office/drawing/2014/main" val="3095519510"/>
                    </a:ext>
                  </a:extLst>
                </a:gridCol>
                <a:gridCol w="857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553">
                  <a:extLst>
                    <a:ext uri="{9D8B030D-6E8A-4147-A177-3AD203B41FA5}">
                      <a16:colId xmlns:a16="http://schemas.microsoft.com/office/drawing/2014/main" val="3606503556"/>
                    </a:ext>
                  </a:extLst>
                </a:gridCol>
                <a:gridCol w="857553">
                  <a:extLst>
                    <a:ext uri="{9D8B030D-6E8A-4147-A177-3AD203B41FA5}">
                      <a16:colId xmlns:a16="http://schemas.microsoft.com/office/drawing/2014/main" val="1429455040"/>
                    </a:ext>
                  </a:extLst>
                </a:gridCol>
                <a:gridCol w="857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671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Creating new business solution</a:t>
                      </a:r>
                      <a:endParaRPr lang="en-US" sz="12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Simplifying existing process</a:t>
                      </a:r>
                      <a:endParaRPr lang="en-US" sz="12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Reducing turnaround time </a:t>
                      </a:r>
                      <a:endParaRPr lang="en-US" sz="12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Mobility Available </a:t>
                      </a:r>
                      <a:endParaRPr lang="en-US" sz="12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Improving Service Availability </a:t>
                      </a:r>
                      <a:endParaRPr lang="en-US" sz="12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Cost Saving </a:t>
                      </a:r>
                      <a:endParaRPr lang="en-US" sz="12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Risk</a:t>
                      </a:r>
                      <a:r>
                        <a:rPr lang="en-US" sz="1200" b="1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Reduction and improving Compliance </a:t>
                      </a:r>
                      <a:endParaRPr lang="en-US" sz="12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Rectifying</a:t>
                      </a:r>
                      <a:r>
                        <a:rPr lang="en-US" sz="1200" b="1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or Mitigating issue. </a:t>
                      </a:r>
                      <a:endParaRPr lang="en-US" sz="1200" b="1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95774"/>
                  </a:ext>
                </a:extLst>
              </a:tr>
              <a:tr h="265788">
                <a:tc rowSpan="8"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vert="vert27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Financial BI dashboard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147432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 Recruitment Enhancement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318530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CRM (Customer Relationship Management): 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034341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QR Code system for Inventory and Fixed Asset: 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924848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In-house development of application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65235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Intranet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873405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SAP Implementation on Solar Projects</a:t>
                      </a: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715426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K2 Implementation for 12 SPPs</a:t>
                      </a:r>
                      <a:endParaRPr 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779001"/>
                  </a:ext>
                </a:extLst>
              </a:tr>
              <a:tr h="265788">
                <a:tc rowSpan="8"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 vert="vert27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IPTEL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643054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Video and Audio Conference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320591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Wireless Screen Sharing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24903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Workplace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295532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Excellence in service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88779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Server and network Availability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133017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plants and Head</a:t>
                      </a:r>
                      <a:r>
                        <a:rPr lang="en-US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Office </a:t>
                      </a: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Infrastructure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251115"/>
                  </a:ext>
                </a:extLst>
              </a:tr>
              <a:tr h="265788">
                <a:tc vMerge="1">
                  <a:txBody>
                    <a:bodyPr/>
                    <a:lstStyle/>
                    <a:p>
                      <a:pPr marL="85725" indent="-85725" algn="l">
                        <a:buFont typeface="Wingdings" pitchFamily="2" charset="2"/>
                        <a:buNone/>
                      </a:pPr>
                      <a:endParaRPr lang="en-US" sz="10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0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Audit and IPO</a:t>
                      </a:r>
                      <a:endParaRPr lang="en-US" sz="12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3175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ctr">
                        <a:buFont typeface="Wingdings" pitchFamily="2" charset="2"/>
                        <a:buChar char="§"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n-US" sz="800" b="0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18288" marB="9144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929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21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3199" y="672942"/>
            <a:ext cx="8761863" cy="573206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2018 Business Plan</a:t>
            </a:r>
            <a:endParaRPr lang="en-GB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1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Department’s Vision</a:t>
            </a:r>
          </a:p>
        </p:txBody>
      </p:sp>
      <p:sp>
        <p:nvSpPr>
          <p:cNvPr id="58" name="Title 1"/>
          <p:cNvSpPr txBox="1">
            <a:spLocks/>
          </p:cNvSpPr>
          <p:nvPr/>
        </p:nvSpPr>
        <p:spPr>
          <a:xfrm>
            <a:off x="1660770" y="1122525"/>
            <a:ext cx="7067128" cy="410344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l" defTabSz="914400"/>
            <a:r>
              <a:rPr lang="en-US" sz="1800" b="1" kern="0" dirty="0" smtClean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Corporate Vision / Mission:</a:t>
            </a:r>
            <a:endParaRPr lang="en-US" sz="1800" b="1" kern="0" dirty="0">
              <a:solidFill>
                <a:srgbClr val="1F49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688873" y="4055430"/>
            <a:ext cx="8617110" cy="2634128"/>
          </a:xfrm>
          <a:prstGeom prst="rect">
            <a:avLst/>
          </a:prstGeom>
          <a:noFill/>
          <a:ln w="127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Up Arrow 59"/>
          <p:cNvSpPr/>
          <p:nvPr/>
        </p:nvSpPr>
        <p:spPr>
          <a:xfrm>
            <a:off x="2463935" y="2990614"/>
            <a:ext cx="1903148" cy="955066"/>
          </a:xfrm>
          <a:prstGeom prst="upArrow">
            <a:avLst/>
          </a:prstGeom>
          <a:solidFill>
            <a:srgbClr val="1F497D"/>
          </a:solidFill>
          <a:ln w="127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Up Arrow 60"/>
          <p:cNvSpPr/>
          <p:nvPr/>
        </p:nvSpPr>
        <p:spPr>
          <a:xfrm rot="19700857">
            <a:off x="5040145" y="3007377"/>
            <a:ext cx="304354" cy="848314"/>
          </a:xfrm>
          <a:prstGeom prst="upArrow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785875" y="3216105"/>
            <a:ext cx="1293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Department’s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 to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Corporate Vision</a:t>
            </a:r>
            <a:endParaRPr lang="en-US" sz="8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Up Arrow 62"/>
          <p:cNvSpPr/>
          <p:nvPr/>
        </p:nvSpPr>
        <p:spPr>
          <a:xfrm rot="19700857">
            <a:off x="5738731" y="3007377"/>
            <a:ext cx="304354" cy="848314"/>
          </a:xfrm>
          <a:prstGeom prst="upArrow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Up Arrow 63"/>
          <p:cNvSpPr/>
          <p:nvPr/>
        </p:nvSpPr>
        <p:spPr>
          <a:xfrm rot="19700857">
            <a:off x="6393651" y="3007377"/>
            <a:ext cx="304354" cy="848314"/>
          </a:xfrm>
          <a:prstGeom prst="upArrow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Up Arrow 64"/>
          <p:cNvSpPr/>
          <p:nvPr/>
        </p:nvSpPr>
        <p:spPr>
          <a:xfrm rot="19700857">
            <a:off x="7004179" y="3007377"/>
            <a:ext cx="304354" cy="848314"/>
          </a:xfrm>
          <a:prstGeom prst="upArrow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Up Arrow 65"/>
          <p:cNvSpPr/>
          <p:nvPr/>
        </p:nvSpPr>
        <p:spPr>
          <a:xfrm rot="19700857">
            <a:off x="7702765" y="3007377"/>
            <a:ext cx="304354" cy="848314"/>
          </a:xfrm>
          <a:prstGeom prst="upArrow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Up Arrow 66"/>
          <p:cNvSpPr/>
          <p:nvPr/>
        </p:nvSpPr>
        <p:spPr>
          <a:xfrm rot="19700857">
            <a:off x="8357685" y="3007377"/>
            <a:ext cx="304354" cy="848314"/>
          </a:xfrm>
          <a:prstGeom prst="upArrow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Up Arrow 67"/>
          <p:cNvSpPr/>
          <p:nvPr/>
        </p:nvSpPr>
        <p:spPr>
          <a:xfrm rot="19700857">
            <a:off x="8978344" y="3002902"/>
            <a:ext cx="304354" cy="848314"/>
          </a:xfrm>
          <a:prstGeom prst="upArrow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Up Arrow 68"/>
          <p:cNvSpPr/>
          <p:nvPr/>
        </p:nvSpPr>
        <p:spPr>
          <a:xfrm rot="19700857">
            <a:off x="9676930" y="3002902"/>
            <a:ext cx="304354" cy="848314"/>
          </a:xfrm>
          <a:prstGeom prst="upArrow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70571" y="327540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white">
                    <a:lumMod val="7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Departments’ Visions</a:t>
            </a:r>
            <a:endParaRPr lang="en-US" sz="1400" b="1" dirty="0">
              <a:solidFill>
                <a:prstClr val="white">
                  <a:lumMod val="7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96244" y="1584899"/>
            <a:ext cx="8666092" cy="129596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654603" y="1761014"/>
            <a:ext cx="8526627" cy="10310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1200"/>
            </a:lvl1pPr>
          </a:lstStyle>
          <a:p>
            <a:pPr algn="ctr" defTabSz="9144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 trusted company that innovates to develop premier energy across boundaries</a:t>
            </a:r>
            <a:r>
              <a:rPr lang="en-US" sz="1600" b="1" dirty="0" smtClean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 defTabSz="914400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900" b="1" dirty="0">
              <a:solidFill>
                <a:srgbClr val="1F49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914400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400" b="1" dirty="0">
              <a:solidFill>
                <a:srgbClr val="1F49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914400">
              <a:spcBef>
                <a:spcPct val="0"/>
              </a:spcBef>
            </a:pPr>
            <a:r>
              <a:rPr lang="en-US" sz="1600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600" b="1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1600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 innovative strategy, quality resources, premier technology and culture of commitment </a:t>
            </a:r>
            <a:r>
              <a:rPr lang="en-US" sz="1600" b="1" dirty="0" smtClean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th-TH" sz="1600" b="1" dirty="0" smtClean="0">
                <a:solidFill>
                  <a:srgbClr val="1F497D"/>
                </a:solidFill>
                <a:latin typeface="Calibri" panose="020F0502020204030204" pitchFamily="34" charset="0"/>
                <a:cs typeface="AngsanaUPC" panose="02020603050405020304" pitchFamily="18" charset="-34"/>
              </a:rPr>
              <a:t> </a:t>
            </a:r>
            <a:r>
              <a:rPr lang="en-US" sz="1600" b="1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achieve the most reliable energy solution</a:t>
            </a:r>
            <a:r>
              <a:rPr lang="en-US" sz="1600" dirty="0" smtClean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sz="1600" b="1" dirty="0">
              <a:solidFill>
                <a:srgbClr val="1F49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08874" y="4220392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Trusted and recognized </a:t>
            </a:r>
            <a:r>
              <a:rPr lang="en-US" sz="1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as a key </a:t>
            </a:r>
            <a:r>
              <a:rPr lang="en-US" sz="1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business </a:t>
            </a:r>
            <a:r>
              <a:rPr lang="en-US" sz="1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partner </a:t>
            </a:r>
            <a:r>
              <a:rPr lang="en-US" sz="1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who proactively and efficiently supports Gulf business objectives through;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8109" t="42173" r="52242" b="38664"/>
          <a:stretch/>
        </p:blipFill>
        <p:spPr>
          <a:xfrm>
            <a:off x="5686361" y="4914917"/>
            <a:ext cx="622134" cy="669265"/>
          </a:xfrm>
          <a:prstGeom prst="rect">
            <a:avLst/>
          </a:prstGeom>
        </p:spPr>
      </p:pic>
      <p:pic>
        <p:nvPicPr>
          <p:cNvPr id="20" name="Picture 2" descr="ผลการค้นหารูปภาพ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8433" y="484126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8776" y="4888432"/>
            <a:ext cx="681759" cy="68175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372033" y="5647428"/>
            <a:ext cx="179524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Innovation: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Exploiting technology where it matters to drive Gulf business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51612" y="5633351"/>
            <a:ext cx="179524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Transformation: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Digitally transform the organization to improve business plan and achieve  objectives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30276" y="5645551"/>
            <a:ext cx="179524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u="sng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Execution: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Execution with right capability, mindset and expertise</a:t>
            </a:r>
          </a:p>
        </p:txBody>
      </p:sp>
    </p:spTree>
    <p:extLst>
      <p:ext uri="{BB962C8B-B14F-4D97-AF65-F5344CB8AC3E}">
        <p14:creationId xmlns:p14="http://schemas.microsoft.com/office/powerpoint/2010/main" val="9505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Action Plan to Support Gulf’s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22314" y="1374331"/>
            <a:ext cx="1507825" cy="915522"/>
          </a:xfrm>
          <a:prstGeom prst="rect">
            <a:avLst/>
          </a:prstGeom>
          <a:solidFill>
            <a:srgbClr val="1F49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22314" y="2522258"/>
            <a:ext cx="1507825" cy="895924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2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22314" y="3673768"/>
            <a:ext cx="1507825" cy="885829"/>
          </a:xfrm>
          <a:prstGeom prst="rect">
            <a:avLst/>
          </a:prstGeom>
          <a:solidFill>
            <a:srgbClr val="9BBB59">
              <a:lumMod val="75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00802" y="4815183"/>
            <a:ext cx="1530507" cy="870328"/>
          </a:xfrm>
          <a:prstGeom prst="rect">
            <a:avLst/>
          </a:prstGeom>
          <a:solidFill>
            <a:srgbClr val="F79646">
              <a:lumMod val="50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22314" y="5857042"/>
            <a:ext cx="1507826" cy="870328"/>
          </a:xfrm>
          <a:prstGeom prst="rect">
            <a:avLst/>
          </a:prstGeom>
          <a:solidFill>
            <a:srgbClr val="8064A2">
              <a:lumMod val="50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Society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61087" y="1374330"/>
            <a:ext cx="8421163" cy="5353041"/>
          </a:xfrm>
          <a:prstGeom prst="rect">
            <a:avLst/>
          </a:prstGeom>
          <a:noFill/>
          <a:ln w="127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403225" marR="0" lvl="1" indent="-17462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ngsana New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2803585" y="1700411"/>
            <a:ext cx="231376" cy="263362"/>
          </a:xfrm>
          <a:prstGeom prst="rightArrow">
            <a:avLst/>
          </a:prstGeom>
          <a:solidFill>
            <a:srgbClr val="1F49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ngsana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8163" y="1554448"/>
            <a:ext cx="8047457" cy="48628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Transformation</a:t>
            </a:r>
          </a:p>
          <a:p>
            <a:endParaRPr lang="en-US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digital approach to enhance the effectiveness and efficiency of  business processes where appropriate. And at the same time prepare the readiness of the organization to cope with fast-moving changes of digital environment 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Mobility for all financial transactions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all of approval for financial transactions </a:t>
            </a:r>
          </a:p>
          <a:p>
            <a:pPr marL="114300" indent="57150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made at anywhere any time thru mobile devices on Gulf applications. </a:t>
            </a:r>
          </a:p>
          <a:p>
            <a:pPr marL="342900" indent="-171450">
              <a:tabLst>
                <a:tab pos="228600" algn="l"/>
              </a:tabLst>
            </a:pP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171450">
              <a:tabLst>
                <a:tab pos="228600" algn="l"/>
              </a:tabLst>
            </a:pP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APM (Asset Performance Management)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171450">
              <a:tabLst>
                <a:tab pos="228600" algn="l"/>
              </a:tabLst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Study the potential for digital transformation on AMD to make use of </a:t>
            </a:r>
          </a:p>
          <a:p>
            <a:pPr marL="342900" indent="-171450">
              <a:tabLst>
                <a:tab pos="228600" algn="l"/>
              </a:tabLst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and IoT (Internet of Thing) approach to create predictive analysis </a:t>
            </a:r>
          </a:p>
          <a:p>
            <a:pPr marL="342900" indent="-171450">
              <a:tabLst>
                <a:tab pos="228600" algn="l"/>
              </a:tabLst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improve Reliability, Cost and Risks.</a:t>
            </a:r>
          </a:p>
          <a:p>
            <a:pPr marL="342900" indent="-171450">
              <a:tabLst>
                <a:tab pos="228600" algn="l"/>
              </a:tabLst>
            </a:pP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171450">
              <a:tabLst>
                <a:tab pos="228600" algn="l"/>
              </a:tabLst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rocess improvement and Simplification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171450">
              <a:tabLst>
                <a:tab pos="228600" algn="l"/>
              </a:tabLst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 improvement and simplification on existing and/or new potential solutions.</a:t>
            </a:r>
          </a:p>
          <a:p>
            <a:pPr marL="342900" indent="-171450"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Financial and Investor relations Dashboard improvement </a:t>
            </a:r>
          </a:p>
          <a:p>
            <a:pPr marL="342900" indent="-171450"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touchscreen  room booking solution.</a:t>
            </a:r>
          </a:p>
          <a:p>
            <a:pPr marL="342900" indent="-171450"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 mobility.</a:t>
            </a:r>
          </a:p>
          <a:p>
            <a:pPr marL="342900" indent="-171450"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QR code or similar to replace manual process, where possible </a:t>
            </a:r>
          </a:p>
          <a:p>
            <a:pPr marL="342900" indent="-171450"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 meeting thru Video and Audio Conference </a:t>
            </a:r>
          </a:p>
          <a:p>
            <a:pPr marL="342900" indent="-171450"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171450"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1869" y="2693672"/>
            <a:ext cx="839115" cy="762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" descr="image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91869" y="3673768"/>
            <a:ext cx="1927647" cy="92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577" y="4943250"/>
            <a:ext cx="748448" cy="7484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869" y="4855132"/>
            <a:ext cx="920446" cy="11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Action Plan to Support Gulf’s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22314" y="1374331"/>
            <a:ext cx="1507825" cy="915522"/>
          </a:xfrm>
          <a:prstGeom prst="rect">
            <a:avLst/>
          </a:prstGeom>
          <a:solidFill>
            <a:srgbClr val="1F49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22314" y="2522258"/>
            <a:ext cx="1507825" cy="895924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2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22314" y="3673768"/>
            <a:ext cx="1507825" cy="885829"/>
          </a:xfrm>
          <a:prstGeom prst="rect">
            <a:avLst/>
          </a:prstGeom>
          <a:solidFill>
            <a:srgbClr val="9BBB59">
              <a:lumMod val="75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00802" y="4815183"/>
            <a:ext cx="1530507" cy="870328"/>
          </a:xfrm>
          <a:prstGeom prst="rect">
            <a:avLst/>
          </a:prstGeom>
          <a:solidFill>
            <a:srgbClr val="F79646">
              <a:lumMod val="50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22314" y="5857042"/>
            <a:ext cx="1507826" cy="870328"/>
          </a:xfrm>
          <a:prstGeom prst="rect">
            <a:avLst/>
          </a:prstGeom>
          <a:solidFill>
            <a:srgbClr val="8064A2">
              <a:lumMod val="50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Society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61087" y="1374330"/>
            <a:ext cx="8421163" cy="5353041"/>
          </a:xfrm>
          <a:prstGeom prst="rect">
            <a:avLst/>
          </a:prstGeom>
          <a:noFill/>
          <a:ln w="127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403225" marR="0" lvl="1" indent="-17462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ngsana New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2803585" y="1700411"/>
            <a:ext cx="231376" cy="263362"/>
          </a:xfrm>
          <a:prstGeom prst="rightArrow">
            <a:avLst/>
          </a:prstGeom>
          <a:solidFill>
            <a:srgbClr val="1F49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ngsana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8163" y="1554448"/>
            <a:ext cx="8047457" cy="20005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 Improvement on critical systems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Relationship Management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enhancement on the system based on the comments from the users after launch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 Management System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enhancement on the system to better cope with managing and handling documents for engineering team.</a:t>
            </a:r>
          </a:p>
          <a:p>
            <a:pPr marL="342900" indent="-171450">
              <a:tabLst>
                <a:tab pos="228600" algn="l"/>
              </a:tabLst>
            </a:pP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171450">
              <a:tabLst>
                <a:tab pos="228600" algn="l"/>
              </a:tabLst>
            </a:pP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171450"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171450"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20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Action Plan to Support Gulf’s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48440" y="3673768"/>
            <a:ext cx="1507825" cy="885829"/>
          </a:xfrm>
          <a:prstGeom prst="rect">
            <a:avLst/>
          </a:prstGeom>
          <a:solidFill>
            <a:srgbClr val="9BBB59">
              <a:lumMod val="75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26928" y="4815183"/>
            <a:ext cx="1530507" cy="870328"/>
          </a:xfrm>
          <a:prstGeom prst="rect">
            <a:avLst/>
          </a:prstGeom>
          <a:solidFill>
            <a:srgbClr val="F79646">
              <a:lumMod val="50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48440" y="5857042"/>
            <a:ext cx="1507826" cy="870328"/>
          </a:xfrm>
          <a:prstGeom prst="rect">
            <a:avLst/>
          </a:prstGeom>
          <a:solidFill>
            <a:srgbClr val="8064A2">
              <a:lumMod val="50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Society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73614" y="1374330"/>
            <a:ext cx="8395575" cy="5353041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403225" marR="0" lvl="1" indent="-17462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ngsana New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36142" y="2521764"/>
            <a:ext cx="1520123" cy="8960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libri" panose="020F0502020204030204" pitchFamily="34" charset="0"/>
                <a:cs typeface="AngsanaUPC" panose="02020603050405020304" pitchFamily="18" charset="-34"/>
              </a:rPr>
              <a:t>Risk</a:t>
            </a:r>
            <a:endParaRPr lang="en-US" sz="1400" b="1" dirty="0">
              <a:latin typeface="Calibri" panose="020F0502020204030204" pitchFamily="34" charset="0"/>
              <a:cs typeface="AngsanaUPC" panose="02020603050405020304" pitchFamily="18" charset="-34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815039" y="2770071"/>
            <a:ext cx="232449" cy="27896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48440" y="1357767"/>
            <a:ext cx="1507825" cy="908054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libri" panose="020F0502020204030204" pitchFamily="34" charset="0"/>
                <a:cs typeface="AngsanaUPC" panose="02020603050405020304" pitchFamily="18" charset="-34"/>
              </a:rPr>
              <a:t>Growth</a:t>
            </a:r>
            <a:endParaRPr lang="en-US" sz="1400" b="1" dirty="0">
              <a:latin typeface="Calibri" panose="020F0502020204030204" pitchFamily="34" charset="0"/>
              <a:cs typeface="AngsanaUPC" panose="02020603050405020304" pitchFamily="18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58343" y="1566086"/>
            <a:ext cx="8009731" cy="21076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management and Compliance Control </a:t>
            </a:r>
          </a:p>
          <a:p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Compliant with all Audits internally and externally.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Annually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revise and perform the Disaster plan and recovery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Up-to-date risk management plan for the department with risks and </a:t>
            </a:r>
          </a:p>
          <a:p>
            <a:pPr indent="171450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mitigation plan identified for IT Process, Hardware, Software and Network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Licensing control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Scheduled data back up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firewall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u="sng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58342" y="3820782"/>
            <a:ext cx="8009731" cy="1513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Penetration test (external hacking test)</a:t>
            </a:r>
          </a:p>
          <a:p>
            <a:endParaRPr lang="en-US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all critical systems, IT to perform annual penetration test by certified 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vendors, and rectified if needed, to ensure the maximum security 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Gulf critical and proprietary information.</a:t>
            </a:r>
          </a:p>
          <a:p>
            <a:endParaRPr lang="en-US" sz="1600" b="1" u="sng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1441" y="2025021"/>
            <a:ext cx="790576" cy="993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1441" y="3963469"/>
            <a:ext cx="794837" cy="119225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58342" y="5464958"/>
            <a:ext cx="8009731" cy="11358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enhancement</a:t>
            </a:r>
          </a:p>
          <a:p>
            <a:endParaRPr lang="en-US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ensure the minimum downtime, avoid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single point of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failure of Gulf network by re-designing the infrastructure to cope with growing in number of plants and the consumption of bandwidth. </a:t>
            </a:r>
            <a:endParaRPr lang="en-US" sz="1600" b="1" u="sng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0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Action Plan to Support Gulf’s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22314" y="2522258"/>
            <a:ext cx="1507825" cy="895924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2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00802" y="4815183"/>
            <a:ext cx="1530507" cy="870328"/>
          </a:xfrm>
          <a:prstGeom prst="rect">
            <a:avLst/>
          </a:prstGeom>
          <a:solidFill>
            <a:srgbClr val="F79646">
              <a:lumMod val="50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22314" y="5857042"/>
            <a:ext cx="1507826" cy="870328"/>
          </a:xfrm>
          <a:prstGeom prst="rect">
            <a:avLst/>
          </a:prstGeom>
          <a:solidFill>
            <a:srgbClr val="8064A2">
              <a:lumMod val="50000"/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Society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22314" y="1357767"/>
            <a:ext cx="1507825" cy="908054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libri" panose="020F0502020204030204" pitchFamily="34" charset="0"/>
                <a:cs typeface="AngsanaUPC" panose="02020603050405020304" pitchFamily="18" charset="-34"/>
              </a:rPr>
              <a:t>Growth</a:t>
            </a:r>
            <a:endParaRPr lang="en-US" sz="1400" b="1" dirty="0">
              <a:latin typeface="Calibri" panose="020F0502020204030204" pitchFamily="34" charset="0"/>
              <a:cs typeface="AngsanaUPC" panose="02020603050405020304" pitchFamily="18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24444" y="3674619"/>
            <a:ext cx="1505695" cy="915601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Finance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826110" y="4073197"/>
            <a:ext cx="232449" cy="278965"/>
          </a:xfrm>
          <a:prstGeom prst="rightArrow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84685" y="1374330"/>
            <a:ext cx="8397566" cy="5353041"/>
          </a:xfrm>
          <a:prstGeom prst="rect">
            <a:avLst/>
          </a:prstGeom>
          <a:noFill/>
          <a:ln w="12700" cap="flat" cmpd="sng" algn="ctr">
            <a:solidFill>
              <a:srgbClr val="77933C"/>
            </a:solidFill>
            <a:prstDash val="solid"/>
          </a:ln>
          <a:effectLst/>
        </p:spPr>
        <p:txBody>
          <a:bodyPr rtlCol="0" anchor="ctr"/>
          <a:lstStyle/>
          <a:p>
            <a:pPr marL="403225" marR="0" lvl="1" indent="-17462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ngsana New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86918" y="1573293"/>
            <a:ext cx="8009731" cy="2499904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>
            <a:solidFill>
              <a:sysClr val="window" lastClr="FFFFFF">
                <a:lumMod val="50000"/>
              </a:sysClr>
            </a:solidFill>
            <a:prstDash val="dash"/>
          </a:ln>
        </p:spPr>
        <p:txBody>
          <a:bodyPr wrap="square" rtlCol="0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IT Costing rationalization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b="1" u="sng" kern="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Seek the possibility to reduce IT expenses but, at the same time, maintain or improve the effectiveness of process and services.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computing for non-confidential Gulf systems and services: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migrate some of the non-confidential system/services to certified cloud environment to save cost, time and improve end-to-end process to manage. </a:t>
            </a:r>
          </a:p>
          <a:p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cost saving through Vendor’s </a:t>
            </a: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rationalization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the strong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In-house application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 in Gulf IT to support the growth of the company and at the same time reduce the cost and time as opposed to hiring vendors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saving through Device’s life span extension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kern="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6917" y="4307998"/>
            <a:ext cx="8009731" cy="1216751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>
            <a:solidFill>
              <a:sysClr val="window" lastClr="FFFFFF">
                <a:lumMod val="50000"/>
              </a:sysClr>
            </a:solidFill>
            <a:prstDash val="dash"/>
          </a:ln>
        </p:spPr>
        <p:txBody>
          <a:bodyPr wrap="square" rtlCol="0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Continuous support on IT-related matters to IR</a:t>
            </a:r>
            <a:r>
              <a:rPr kumimoji="0" lang="en-US" sz="1600" b="1" i="0" u="sng" strike="noStrike" kern="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any related data or technical tools and technology on IR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Compliance on Audit for IR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sng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247" t="71393" r="36290" b="15442"/>
          <a:stretch/>
        </p:blipFill>
        <p:spPr>
          <a:xfrm>
            <a:off x="8286181" y="4458489"/>
            <a:ext cx="958362" cy="91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ulf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C932"/>
      </a:accent1>
      <a:accent2>
        <a:srgbClr val="173D5C"/>
      </a:accent2>
      <a:accent3>
        <a:srgbClr val="ECECEC"/>
      </a:accent3>
      <a:accent4>
        <a:srgbClr val="173D5C"/>
      </a:accent4>
      <a:accent5>
        <a:srgbClr val="ECECEC"/>
      </a:accent5>
      <a:accent6>
        <a:srgbClr val="B6C932"/>
      </a:accent6>
      <a:hlink>
        <a:srgbClr val="B6C932"/>
      </a:hlink>
      <a:folHlink>
        <a:srgbClr val="173D5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Default Design">
      <a:majorFont>
        <a:latin typeface="Arial"/>
        <a:ea typeface=""/>
        <a:cs typeface="Angsana New"/>
      </a:majorFont>
      <a:minorFont>
        <a:latin typeface="Arial"/>
        <a:ea typeface="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6F0D3BC6069A4DACABDDE00A499A2F" ma:contentTypeVersion="1" ma:contentTypeDescription="Create a new document." ma:contentTypeScope="" ma:versionID="eb321e663f360c3002d2f95ba65bb1d9">
  <xsd:schema xmlns:xsd="http://www.w3.org/2001/XMLSchema" xmlns:xs="http://www.w3.org/2001/XMLSchema" xmlns:p="http://schemas.microsoft.com/office/2006/metadata/properties" xmlns:ns2="59444c7e-ff9c-4e71-a1ff-e8367690e021" targetNamespace="http://schemas.microsoft.com/office/2006/metadata/properties" ma:root="true" ma:fieldsID="8d0874564115e34e01433738a722491f" ns2:_="">
    <xsd:import namespace="59444c7e-ff9c-4e71-a1ff-e8367690e021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44c7e-ff9c-4e71-a1ff-e8367690e02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91F961-4DF7-44D2-A17F-83CE8852B0DF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59444c7e-ff9c-4e71-a1ff-e8367690e02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71D064F-3956-4B67-9B0C-3114DCEDC4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444c7e-ff9c-4e71-a1ff-e8367690e0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4BF0DB-3411-4C07-B886-10420F2871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15716</TotalTime>
  <Words>2209</Words>
  <Application>Microsoft Office PowerPoint</Application>
  <PresentationFormat>Widescreen</PresentationFormat>
  <Paragraphs>571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Angsana New</vt:lpstr>
      <vt:lpstr>AngsanaUPC</vt:lpstr>
      <vt:lpstr>Arial</vt:lpstr>
      <vt:lpstr>Calibri</vt:lpstr>
      <vt:lpstr>Cordia New</vt:lpstr>
      <vt:lpstr>Wingdings</vt:lpstr>
      <vt:lpstr>Office Theme</vt:lpstr>
      <vt:lpstr>7_Default Design</vt:lpstr>
      <vt:lpstr>Gulf Energy Development </vt:lpstr>
      <vt:lpstr>2017 Key Achievements</vt:lpstr>
      <vt:lpstr>2017 Key Achievements</vt:lpstr>
      <vt:lpstr>2018 Business Plan</vt:lpstr>
      <vt:lpstr>Department’s Vision</vt:lpstr>
      <vt:lpstr>Action Plan to Support Gulf’s Growth</vt:lpstr>
      <vt:lpstr>Action Plan to Support Gulf’s Growth</vt:lpstr>
      <vt:lpstr>Action Plan to Support Gulf’s Growth</vt:lpstr>
      <vt:lpstr>Action Plan to Support Gulf’s Growth</vt:lpstr>
      <vt:lpstr>Action Plan to Support Gulf’s Growth</vt:lpstr>
      <vt:lpstr>Action Plan to Support Gulf’s Growth</vt:lpstr>
      <vt:lpstr>Proposed 2018 KPI</vt:lpstr>
      <vt:lpstr>Proposed 2018 KPI</vt:lpstr>
      <vt:lpstr>2018 Internal Resource Allocation (RACI Chart)</vt:lpstr>
      <vt:lpstr>IT Project Management Role Swim lane</vt:lpstr>
      <vt:lpstr>PowerPoint Presentation</vt:lpstr>
      <vt:lpstr>Digital Transformation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Kattika Tanyong;Muanprae Wannasri</dc:creator>
  <cp:lastModifiedBy>Aticha Angpairoj</cp:lastModifiedBy>
  <cp:revision>209</cp:revision>
  <dcterms:created xsi:type="dcterms:W3CDTF">2017-09-18T06:49:28Z</dcterms:created>
  <dcterms:modified xsi:type="dcterms:W3CDTF">2017-11-10T03:32:35Z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0x0101008F6F0D3BC6069A4DACABDDE00A499A2F</vt:lpwstr>
  </property>
</Properties>
</file>